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Override PartName="/ppt/slides/slide87.xml" ContentType="application/vnd.openxmlformats-officedocument.presentationml.slide+xml"/>
  <Default Extension="bin" ContentType="application/vnd.openxmlformats-officedocument.presentationml.printerSettings"/>
  <Override PartName="/ppt/slides/slide92.xml" ContentType="application/vnd.openxmlformats-officedocument.presentationml.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Default Extension="gif" ContentType="image/gif"/>
  <Override PartName="/ppt/slides/slide27.xml" ContentType="application/vnd.openxmlformats-officedocument.presentationml.slide+xml"/>
  <Override PartName="/ppt/slides/slide11.xml" ContentType="application/vnd.openxmlformats-officedocument.presentationml.slide+xml"/>
  <Override PartName="/ppt/slides/slide84.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88.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docProps/core.xml" ContentType="application/vnd.openxmlformats-package.core-properties+xml"/>
  <Default Extension="jpeg" ContentType="image/jpeg"/>
  <Override PartName="/ppt/slides/slide8.xml" ContentType="application/vnd.openxmlformats-officedocument.presentationml.slide+xml"/>
  <Override PartName="/ppt/slideLayouts/slideLayout6.xml" ContentType="application/vnd.openxmlformats-officedocument.presentationml.slideLayout+xml"/>
  <Override PartName="/ppt/slides/slide12.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85.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slides/slide71.xml" ContentType="application/vnd.openxmlformats-officedocument.presentationml.slide+xml"/>
  <Override PartName="/ppt/slides/slide90.xml" ContentType="application/vnd.openxmlformats-officedocument.presentationml.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s/slide63.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slides/slide86.xml" ContentType="application/vnd.openxmlformats-officedocument.presentationml.slide+xml"/>
  <Override PartName="/docProps/app.xml" ContentType="application/vnd.openxmlformats-officedocument.extended-properties+xml"/>
  <Override PartName="/ppt/slides/slide91.xml" ContentType="application/vnd.openxmlformats-officedocument.presentationml.slid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slides/slide83.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94"/>
  </p:notesMasterIdLst>
  <p:sldIdLst>
    <p:sldId id="315" r:id="rId2"/>
    <p:sldId id="316" r:id="rId3"/>
    <p:sldId id="366" r:id="rId4"/>
    <p:sldId id="317" r:id="rId5"/>
    <p:sldId id="318" r:id="rId6"/>
    <p:sldId id="335" r:id="rId7"/>
    <p:sldId id="320" r:id="rId8"/>
    <p:sldId id="321" r:id="rId9"/>
    <p:sldId id="323" r:id="rId10"/>
    <p:sldId id="257" r:id="rId11"/>
    <p:sldId id="258" r:id="rId12"/>
    <p:sldId id="259" r:id="rId13"/>
    <p:sldId id="260" r:id="rId14"/>
    <p:sldId id="261" r:id="rId15"/>
    <p:sldId id="262" r:id="rId16"/>
    <p:sldId id="367" r:id="rId17"/>
    <p:sldId id="263" r:id="rId18"/>
    <p:sldId id="268" r:id="rId19"/>
    <p:sldId id="264" r:id="rId20"/>
    <p:sldId id="265" r:id="rId21"/>
    <p:sldId id="270" r:id="rId22"/>
    <p:sldId id="271" r:id="rId23"/>
    <p:sldId id="266" r:id="rId24"/>
    <p:sldId id="269" r:id="rId25"/>
    <p:sldId id="267" r:id="rId26"/>
    <p:sldId id="354" r:id="rId27"/>
    <p:sldId id="272" r:id="rId28"/>
    <p:sldId id="273" r:id="rId29"/>
    <p:sldId id="274" r:id="rId30"/>
    <p:sldId id="275" r:id="rId31"/>
    <p:sldId id="279" r:id="rId32"/>
    <p:sldId id="282" r:id="rId33"/>
    <p:sldId id="277" r:id="rId34"/>
    <p:sldId id="278" r:id="rId35"/>
    <p:sldId id="283" r:id="rId36"/>
    <p:sldId id="284" r:id="rId37"/>
    <p:sldId id="341" r:id="rId38"/>
    <p:sldId id="342" r:id="rId39"/>
    <p:sldId id="344" r:id="rId40"/>
    <p:sldId id="345" r:id="rId41"/>
    <p:sldId id="356" r:id="rId42"/>
    <p:sldId id="355" r:id="rId43"/>
    <p:sldId id="348" r:id="rId44"/>
    <p:sldId id="349" r:id="rId45"/>
    <p:sldId id="337" r:id="rId46"/>
    <p:sldId id="310" r:id="rId47"/>
    <p:sldId id="281" r:id="rId48"/>
    <p:sldId id="365" r:id="rId49"/>
    <p:sldId id="280" r:id="rId50"/>
    <p:sldId id="295" r:id="rId51"/>
    <p:sldId id="324" r:id="rId52"/>
    <p:sldId id="296" r:id="rId53"/>
    <p:sldId id="287" r:id="rId54"/>
    <p:sldId id="288" r:id="rId55"/>
    <p:sldId id="289" r:id="rId56"/>
    <p:sldId id="290" r:id="rId57"/>
    <p:sldId id="298" r:id="rId58"/>
    <p:sldId id="291" r:id="rId59"/>
    <p:sldId id="351" r:id="rId60"/>
    <p:sldId id="350" r:id="rId61"/>
    <p:sldId id="352" r:id="rId62"/>
    <p:sldId id="286" r:id="rId63"/>
    <p:sldId id="293" r:id="rId64"/>
    <p:sldId id="292" r:id="rId65"/>
    <p:sldId id="276" r:id="rId66"/>
    <p:sldId id="285" r:id="rId67"/>
    <p:sldId id="294" r:id="rId68"/>
    <p:sldId id="299" r:id="rId69"/>
    <p:sldId id="325" r:id="rId70"/>
    <p:sldId id="353" r:id="rId71"/>
    <p:sldId id="303" r:id="rId72"/>
    <p:sldId id="300" r:id="rId73"/>
    <p:sldId id="304" r:id="rId74"/>
    <p:sldId id="305" r:id="rId75"/>
    <p:sldId id="309" r:id="rId76"/>
    <p:sldId id="357" r:id="rId77"/>
    <p:sldId id="363" r:id="rId78"/>
    <p:sldId id="358" r:id="rId79"/>
    <p:sldId id="364" r:id="rId80"/>
    <p:sldId id="327" r:id="rId81"/>
    <p:sldId id="333" r:id="rId82"/>
    <p:sldId id="328" r:id="rId83"/>
    <p:sldId id="360" r:id="rId84"/>
    <p:sldId id="332" r:id="rId85"/>
    <p:sldId id="326" r:id="rId86"/>
    <p:sldId id="331" r:id="rId87"/>
    <p:sldId id="339" r:id="rId88"/>
    <p:sldId id="340" r:id="rId89"/>
    <p:sldId id="330" r:id="rId90"/>
    <p:sldId id="313" r:id="rId91"/>
    <p:sldId id="334" r:id="rId92"/>
    <p:sldId id="361" r:id="rId93"/>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vertBarState="maximized">
    <p:restoredLeft sz="15640" autoAdjust="0"/>
    <p:restoredTop sz="94548" autoAdjust="0"/>
  </p:normalViewPr>
  <p:slideViewPr>
    <p:cSldViewPr snapToObjects="1">
      <p:cViewPr varScale="1">
        <p:scale>
          <a:sx n="136" d="100"/>
          <a:sy n="136" d="100"/>
        </p:scale>
        <p:origin x="-4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notesMaster" Target="notesMasters/notesMaster1.xml"/><Relationship Id="rId95" Type="http://schemas.openxmlformats.org/officeDocument/2006/relationships/printerSettings" Target="printerSettings/printerSettings1.bin"/><Relationship Id="rId96" Type="http://schemas.openxmlformats.org/officeDocument/2006/relationships/presProps" Target="presProps.xml"/><Relationship Id="rId97" Type="http://schemas.openxmlformats.org/officeDocument/2006/relationships/viewProps" Target="viewProps.xml"/><Relationship Id="rId98" Type="http://schemas.openxmlformats.org/officeDocument/2006/relationships/theme" Target="theme/theme1.xml"/><Relationship Id="rId9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303896-ECED-EE4C-8970-0A47EBDBF104}" type="datetimeFigureOut">
              <a:rPr lang="de-DE" smtClean="0"/>
              <a:pPr/>
              <a:t>19.05.2014</a:t>
            </a:fld>
            <a:endParaRPr lang="it-I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it-I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D46805-B2AA-EF43-AD55-184D1245CD55}" type="slidenum">
              <a:rPr lang="it-IT" smtClean="0"/>
              <a:pPr/>
              <a:t>‹Nr.›</a:t>
            </a:fld>
            <a:endParaRPr lang="it-IT"/>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it-IT" dirty="0"/>
          </a:p>
        </p:txBody>
      </p:sp>
      <p:sp>
        <p:nvSpPr>
          <p:cNvPr id="4" name="Foliennummernplatzhalter 3"/>
          <p:cNvSpPr>
            <a:spLocks noGrp="1"/>
          </p:cNvSpPr>
          <p:nvPr>
            <p:ph type="sldNum" sz="quarter" idx="10"/>
          </p:nvPr>
        </p:nvSpPr>
        <p:spPr/>
        <p:txBody>
          <a:bodyPr/>
          <a:lstStyle/>
          <a:p>
            <a:fld id="{ADD46805-B2AA-EF43-AD55-184D1245CD55}" type="slidenum">
              <a:rPr lang="it-IT" smtClean="0"/>
              <a:pPr/>
              <a:t>73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2130425"/>
            <a:ext cx="7772400" cy="1470025"/>
          </a:xfrm>
        </p:spPr>
        <p:txBody>
          <a:bodyPr/>
          <a:lstStyle/>
          <a:p>
            <a:r>
              <a:rPr lang="fr-CH" dirty="0" smtClean="0"/>
              <a:t>Dida</a:t>
            </a:r>
            <a:endParaRPr lang="de-DE" dirty="0"/>
          </a:p>
        </p:txBody>
      </p:sp>
      <p:sp>
        <p:nvSpPr>
          <p:cNvPr id="4" name="Datumsplatzhalter 3"/>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fr-CH" dirty="0" smtClean="0"/>
              <a:t>Dida</a:t>
            </a:r>
            <a:endParaRPr lang="de-DE" dirty="0"/>
          </a:p>
        </p:txBody>
      </p:sp>
      <p:sp>
        <p:nvSpPr>
          <p:cNvPr id="4" name="Datumsplatzhalter 3"/>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fr-CH" smtClean="0"/>
              <a:t>Mastertitelformat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Mastertextformat bearbeiten</a:t>
            </a:r>
          </a:p>
        </p:txBody>
      </p:sp>
      <p:sp>
        <p:nvSpPr>
          <p:cNvPr id="4" name="Datumsplatzhalter 3"/>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5" name="Datumsplatzhalter 4"/>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fr-CH" smtClean="0"/>
              <a:t>Mastertitelformat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7" name="Datumsplatzhalter 6"/>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Datumsplatzhalter 2"/>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fr-CH" smtClean="0"/>
              <a:t>Mastertitelformat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Mastertextformat bearbeiten</a:t>
            </a:r>
          </a:p>
        </p:txBody>
      </p:sp>
      <p:sp>
        <p:nvSpPr>
          <p:cNvPr id="5" name="Datumsplatzhalter 4"/>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fr-CH" smtClean="0"/>
              <a:t>Mastertitelformat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Mastertextformat bearbeiten</a:t>
            </a:r>
          </a:p>
        </p:txBody>
      </p:sp>
      <p:sp>
        <p:nvSpPr>
          <p:cNvPr id="5" name="Datumsplatzhalter 4"/>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smtClean="0"/>
              <a:t>Mastertitelformat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Datumsplatzhalter 3"/>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fr-CH"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fr-CH" smtClean="0"/>
              <a:t>Mastertextformat bearbeiten</a:t>
            </a:r>
          </a:p>
          <a:p>
            <a:pPr lvl="1"/>
            <a:r>
              <a:rPr lang="fr-CH" smtClean="0"/>
              <a:t>Zweite Ebene</a:t>
            </a:r>
          </a:p>
          <a:p>
            <a:pPr lvl="2"/>
            <a:r>
              <a:rPr lang="fr-CH" smtClean="0"/>
              <a:t>Dritte Ebene</a:t>
            </a:r>
          </a:p>
          <a:p>
            <a:pPr lvl="3"/>
            <a:r>
              <a:rPr lang="fr-CH" smtClean="0"/>
              <a:t>Vierte Ebene</a:t>
            </a:r>
          </a:p>
          <a:p>
            <a:pPr lvl="4"/>
            <a:r>
              <a:rPr lang="fr-CH" smtClean="0"/>
              <a:t>Fünfte Ebene</a:t>
            </a:r>
            <a:endParaRPr lang="de-DE"/>
          </a:p>
        </p:txBody>
      </p:sp>
      <p:sp>
        <p:nvSpPr>
          <p:cNvPr id="4" name="Datumsplatzhalter 3"/>
          <p:cNvSpPr>
            <a:spLocks noGrp="1"/>
          </p:cNvSpPr>
          <p:nvPr>
            <p:ph type="dt" sz="half" idx="10"/>
          </p:nvPr>
        </p:nvSpPr>
        <p:spPr/>
        <p:txBody>
          <a:bodyPr/>
          <a:lstStyle/>
          <a:p>
            <a:fld id="{D262A7A3-65B6-8F40-A54A-B47AF54C7FED}" type="datetimeFigureOut">
              <a:rPr lang="de-DE" smtClean="0"/>
              <a:pPr/>
              <a:t>19.05.2014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340ED19F-BC37-3040-A037-7DD9A056BF19}"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dirty="0" smtClean="0"/>
              <a:t>Dida</a:t>
            </a:r>
            <a:endParaRPr lang="de-DE"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2A7A3-65B6-8F40-A54A-B47AF54C7FED}" type="datetimeFigureOut">
              <a:rPr lang="de-DE" smtClean="0"/>
              <a:pPr/>
              <a:t>19.05.2014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ED19F-BC37-3040-A037-7DD9A056BF19}"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1800" b="0" i="0" kern="1200">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800" b="0" i="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b="0" i="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000" b="0" i="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000" b="0" i="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 Id="rId3" Type="http://schemas.openxmlformats.org/officeDocument/2006/relationships/image" Target="../media/image5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5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tthardbahn.ch" TargetMode="External"/><Relationship Id="rId3" Type="http://schemas.openxmlformats.org/officeDocument/2006/relationships/image" Target="../media/image5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tthardbahn.ch" TargetMode="External"/><Relationship Id="rId3" Type="http://schemas.openxmlformats.org/officeDocument/2006/relationships/image" Target="../media/image6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tthardbahn.ch" TargetMode="External"/><Relationship Id="rId3" Type="http://schemas.openxmlformats.org/officeDocument/2006/relationships/image" Target="../media/image6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jpeg"/><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5.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kthepk.ca" TargetMode="External"/><Relationship Id="rId3" Type="http://schemas.openxmlformats.org/officeDocument/2006/relationships/image" Target="../media/image77.gi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 Id="rId3" Type="http://schemas.openxmlformats.org/officeDocument/2006/relationships/image" Target="../media/image79.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gi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eg"/><Relationship Id="rId3" Type="http://schemas.openxmlformats.org/officeDocument/2006/relationships/image" Target="../media/image79.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jpeg"/><Relationship Id="rId3" Type="http://schemas.openxmlformats.org/officeDocument/2006/relationships/image" Target="../media/image84.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jpeg"/><Relationship Id="rId3" Type="http://schemas.openxmlformats.org/officeDocument/2006/relationships/image" Target="../media/image95.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81600" y="914400"/>
            <a:ext cx="3886200" cy="3505200"/>
          </a:xfrm>
        </p:spPr>
        <p:txBody>
          <a:bodyPr anchor="t">
            <a:normAutofit/>
          </a:bodyPr>
          <a:lstStyle/>
          <a:p>
            <a:pPr algn="l"/>
            <a:r>
              <a:rPr lang="en-GB" b="1" dirty="0" smtClean="0"/>
              <a:t>Underground Past &amp; Future :</a:t>
            </a:r>
            <a:br>
              <a:rPr lang="en-GB" b="1" dirty="0" smtClean="0"/>
            </a:br>
            <a:r>
              <a:rPr lang="en-GB" b="1" dirty="0" smtClean="0"/>
              <a:t>Worm’s Wisdom or Ostrich’s Syndrome ?</a:t>
            </a:r>
            <a:r>
              <a:rPr lang="en-GB" dirty="0" smtClean="0"/>
              <a:t/>
            </a:r>
            <a:br>
              <a:rPr lang="en-GB" dirty="0" smtClean="0"/>
            </a:br>
            <a:r>
              <a:rPr lang="en-GB" dirty="0" smtClean="0"/>
              <a:t/>
            </a:r>
            <a:br>
              <a:rPr lang="en-GB" dirty="0" smtClean="0"/>
            </a:br>
            <a:r>
              <a:rPr lang="en-GB" b="1" dirty="0" smtClean="0"/>
              <a:t>Infrastructure Past &amp; Present</a:t>
            </a:r>
            <a:br>
              <a:rPr lang="en-GB" b="1" dirty="0" smtClean="0"/>
            </a:br>
            <a:r>
              <a:rPr lang="en-GB" b="1" dirty="0" smtClean="0"/>
              <a:t>Realism or </a:t>
            </a:r>
            <a:r>
              <a:rPr lang="en-GB" b="1" i="1" dirty="0" err="1" smtClean="0"/>
              <a:t>Terribilità</a:t>
            </a:r>
            <a:r>
              <a:rPr lang="en-GB" b="1" dirty="0" smtClean="0"/>
              <a:t> ?</a:t>
            </a:r>
            <a:r>
              <a:rPr lang="en-GB" dirty="0" smtClean="0"/>
              <a:t/>
            </a:r>
            <a:br>
              <a:rPr lang="en-GB" dirty="0" smtClean="0"/>
            </a:br>
            <a:r>
              <a:rPr lang="en-GB" dirty="0" smtClean="0"/>
              <a:t/>
            </a:r>
            <a:br>
              <a:rPr lang="en-GB" dirty="0" smtClean="0"/>
            </a:br>
            <a:r>
              <a:rPr lang="en-GB" b="1" dirty="0" smtClean="0"/>
              <a:t>Architecture between Infra &amp; Supra</a:t>
            </a:r>
            <a:br>
              <a:rPr lang="en-GB" b="1" dirty="0" smtClean="0"/>
            </a:br>
            <a:r>
              <a:rPr lang="en-GB" b="1" dirty="0" smtClean="0"/>
              <a:t>Questions &amp; Digressions</a:t>
            </a:r>
            <a:r>
              <a:rPr lang="en-GB" dirty="0" smtClean="0"/>
              <a:t/>
            </a:r>
            <a:br>
              <a:rPr lang="en-GB" dirty="0" smtClean="0"/>
            </a:br>
            <a:r>
              <a:rPr lang="en-GB" dirty="0" smtClean="0"/>
              <a:t/>
            </a:r>
            <a:br>
              <a:rPr lang="en-GB" dirty="0" smtClean="0"/>
            </a:br>
            <a:endParaRPr lang="en-GB" dirty="0"/>
          </a:p>
        </p:txBody>
      </p:sp>
      <p:pic>
        <p:nvPicPr>
          <p:cNvPr id="3" name="Bild 2" descr="ALPTRANSIT einbau-bahntechnik-gotthard10_tcm103-90400.jpg"/>
          <p:cNvPicPr>
            <a:picLocks noChangeAspect="1"/>
          </p:cNvPicPr>
          <p:nvPr/>
        </p:nvPicPr>
        <p:blipFill>
          <a:blip r:embed="rId2"/>
          <a:stretch>
            <a:fillRect/>
          </a:stretch>
        </p:blipFill>
        <p:spPr>
          <a:xfrm>
            <a:off x="0" y="0"/>
            <a:ext cx="4898571" cy="6858000"/>
          </a:xfrm>
          <a:prstGeom prst="rect">
            <a:avLst/>
          </a:prstGeom>
        </p:spPr>
      </p:pic>
      <p:sp>
        <p:nvSpPr>
          <p:cNvPr id="4" name="Textfeld 3"/>
          <p:cNvSpPr txBox="1"/>
          <p:nvPr/>
        </p:nvSpPr>
        <p:spPr>
          <a:xfrm>
            <a:off x="5181600" y="5153561"/>
            <a:ext cx="2590800" cy="1200328"/>
          </a:xfrm>
          <a:prstGeom prst="rect">
            <a:avLst/>
          </a:prstGeom>
          <a:noFill/>
        </p:spPr>
        <p:txBody>
          <a:bodyPr wrap="square" rtlCol="0">
            <a:spAutoFit/>
          </a:bodyPr>
          <a:lstStyle/>
          <a:p>
            <a:r>
              <a:rPr lang="en-GB" sz="1600" dirty="0" smtClean="0">
                <a:latin typeface="Times New Roman"/>
                <a:cs typeface="Times New Roman"/>
              </a:rPr>
              <a:t/>
            </a:r>
            <a:br>
              <a:rPr lang="en-GB" sz="1600" dirty="0" smtClean="0">
                <a:latin typeface="Times New Roman"/>
                <a:cs typeface="Times New Roman"/>
              </a:rPr>
            </a:br>
            <a:r>
              <a:rPr lang="en-GB" sz="1400" dirty="0" smtClean="0">
                <a:latin typeface="Times New Roman"/>
                <a:cs typeface="Times New Roman"/>
              </a:rPr>
              <a:t>JG</a:t>
            </a:r>
            <a:br>
              <a:rPr lang="en-GB" sz="1400" dirty="0" smtClean="0">
                <a:latin typeface="Times New Roman"/>
                <a:cs typeface="Times New Roman"/>
              </a:rPr>
            </a:br>
            <a:r>
              <a:rPr lang="en-GB" sz="1400" dirty="0" smtClean="0">
                <a:latin typeface="Times New Roman"/>
                <a:cs typeface="Times New Roman"/>
              </a:rPr>
              <a:t>TU Delft</a:t>
            </a:r>
            <a:br>
              <a:rPr lang="en-GB" sz="1400" dirty="0" smtClean="0">
                <a:latin typeface="Times New Roman"/>
                <a:cs typeface="Times New Roman"/>
              </a:rPr>
            </a:br>
            <a:r>
              <a:rPr lang="en-GB" sz="1400" dirty="0" smtClean="0">
                <a:latin typeface="Times New Roman"/>
                <a:cs typeface="Times New Roman"/>
              </a:rPr>
              <a:t>May 22</a:t>
            </a:r>
            <a:br>
              <a:rPr lang="en-GB" sz="1400" dirty="0" smtClean="0">
                <a:latin typeface="Times New Roman"/>
                <a:cs typeface="Times New Roman"/>
              </a:rPr>
            </a:br>
            <a:r>
              <a:rPr lang="en-GB" sz="1400" dirty="0" smtClean="0">
                <a:latin typeface="Times New Roman"/>
                <a:cs typeface="Times New Roman"/>
              </a:rPr>
              <a:t>2014 </a:t>
            </a:r>
            <a:endParaRPr lang="it-IT" sz="1400" dirty="0">
              <a:latin typeface="Times New Roman"/>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81600" y="381000"/>
            <a:ext cx="3733800" cy="6096000"/>
          </a:xfrm>
        </p:spPr>
        <p:txBody>
          <a:bodyPr anchor="t">
            <a:noAutofit/>
          </a:bodyPr>
          <a:lstStyle/>
          <a:p>
            <a:pPr algn="l"/>
            <a:r>
              <a:rPr lang="en-GB" sz="1600" dirty="0" smtClean="0"/>
              <a:t>Articulation </a:t>
            </a:r>
            <a:r>
              <a:rPr lang="en-GB" sz="1600" dirty="0" smtClean="0"/>
              <a:t/>
            </a:r>
            <a:br>
              <a:rPr lang="en-GB" sz="1600" dirty="0" smtClean="0"/>
            </a:br>
            <a:r>
              <a:rPr lang="en-GB" sz="1600" dirty="0" smtClean="0"/>
              <a:t/>
            </a:r>
            <a:br>
              <a:rPr lang="en-GB" sz="1600" dirty="0" smtClean="0"/>
            </a:br>
            <a:r>
              <a:rPr lang="en-GB" sz="1600" dirty="0" smtClean="0"/>
              <a:t>1</a:t>
            </a:r>
            <a:br>
              <a:rPr lang="en-GB" sz="1600" dirty="0" smtClean="0"/>
            </a:br>
            <a:r>
              <a:rPr lang="en-GB" sz="1600" i="1" dirty="0" smtClean="0"/>
              <a:t>Art &amp; the Industrial Revolution </a:t>
            </a:r>
            <a:r>
              <a:rPr lang="en-GB" sz="1600" dirty="0" smtClean="0"/>
              <a:t>:</a:t>
            </a:r>
            <a:br>
              <a:rPr lang="en-GB" sz="1600" dirty="0" smtClean="0"/>
            </a:br>
            <a:r>
              <a:rPr lang="en-GB" sz="1600" dirty="0" smtClean="0"/>
              <a:t>on the steps of  F.D. Klingender </a:t>
            </a:r>
            <a:br>
              <a:rPr lang="en-GB" sz="1600" dirty="0" smtClean="0"/>
            </a:br>
            <a:r>
              <a:rPr lang="en-GB" sz="1600" dirty="0" smtClean="0"/>
              <a:t/>
            </a:r>
            <a:br>
              <a:rPr lang="en-GB" sz="1600" dirty="0" smtClean="0"/>
            </a:br>
            <a:r>
              <a:rPr lang="en-GB" sz="1600" dirty="0" smtClean="0"/>
              <a:t>2</a:t>
            </a:r>
            <a:br>
              <a:rPr lang="en-GB" sz="1600" dirty="0" smtClean="0"/>
            </a:br>
            <a:r>
              <a:rPr lang="en-GB" sz="1600" dirty="0" smtClean="0"/>
              <a:t>From the Metropolis to the Alps :</a:t>
            </a:r>
            <a:br>
              <a:rPr lang="en-GB" sz="1600" dirty="0" smtClean="0"/>
            </a:br>
            <a:r>
              <a:rPr lang="en-GB" sz="1600" dirty="0" smtClean="0"/>
              <a:t>From the Thames to the Gotthard</a:t>
            </a:r>
            <a:r>
              <a:rPr lang="en-GB" sz="1600" dirty="0" smtClean="0"/>
              <a:t/>
            </a:r>
            <a:br>
              <a:rPr lang="en-GB" sz="1600" dirty="0" smtClean="0"/>
            </a:br>
            <a:r>
              <a:rPr lang="en-GB" sz="1600" dirty="0" smtClean="0"/>
              <a:t/>
            </a:r>
            <a:br>
              <a:rPr lang="en-GB" sz="1600" dirty="0" smtClean="0"/>
            </a:br>
            <a:r>
              <a:rPr lang="en-GB" sz="1600" dirty="0" smtClean="0"/>
              <a:t/>
            </a:r>
            <a:br>
              <a:rPr lang="en-GB" sz="1600" dirty="0" smtClean="0"/>
            </a:br>
            <a:r>
              <a:rPr lang="en-GB" sz="1600" dirty="0" smtClean="0"/>
              <a:t>After </a:t>
            </a:r>
            <a:r>
              <a:rPr lang="en-GB" sz="1600" dirty="0" smtClean="0"/>
              <a:t>the necessary exaltation of the sublime,</a:t>
            </a:r>
            <a:br>
              <a:rPr lang="en-GB" sz="1600" dirty="0" smtClean="0"/>
            </a:br>
            <a:r>
              <a:rPr lang="en-GB" sz="1600" dirty="0" smtClean="0"/>
              <a:t>the realistic intellectual &amp; graphical </a:t>
            </a:r>
            <a:br>
              <a:rPr lang="en-GB" sz="1600" dirty="0" smtClean="0"/>
            </a:br>
            <a:r>
              <a:rPr lang="en-GB" sz="1600" dirty="0" smtClean="0"/>
              <a:t>operation of the section will be praised.</a:t>
            </a:r>
            <a:br>
              <a:rPr lang="en-GB" sz="1600" dirty="0" smtClean="0"/>
            </a:br>
            <a:r>
              <a:rPr lang="en-GB" sz="1600" dirty="0" smtClean="0"/>
              <a:t/>
            </a:r>
            <a:br>
              <a:rPr lang="en-GB" sz="1600" dirty="0" smtClean="0"/>
            </a:br>
            <a:r>
              <a:rPr lang="en-GB" sz="1600" dirty="0" smtClean="0"/>
              <a:t>Case studies should sketch the centrality &amp; </a:t>
            </a:r>
            <a:br>
              <a:rPr lang="en-GB" sz="1600" dirty="0" smtClean="0"/>
            </a:br>
            <a:r>
              <a:rPr lang="en-GB" sz="1600" dirty="0" smtClean="0"/>
              <a:t>synthetic program of the tunnel :</a:t>
            </a:r>
            <a:br>
              <a:rPr lang="en-GB" sz="1600" dirty="0" smtClean="0"/>
            </a:br>
            <a:r>
              <a:rPr lang="en-GB" sz="1600" dirty="0" smtClean="0"/>
              <a:t>a platform for the </a:t>
            </a:r>
            <a:r>
              <a:rPr lang="en-GB" sz="1600" i="1" dirty="0" err="1" smtClean="0"/>
              <a:t>polytechnicien</a:t>
            </a:r>
            <a:r>
              <a:rPr lang="en-GB" sz="1600" i="1" dirty="0" smtClean="0"/>
              <a:t> </a:t>
            </a:r>
            <a:br>
              <a:rPr lang="en-GB" sz="1600" i="1" dirty="0" smtClean="0"/>
            </a:br>
            <a:r>
              <a:rPr lang="en-GB" sz="1600" dirty="0" smtClean="0"/>
              <a:t>encounter of the </a:t>
            </a:r>
            <a:r>
              <a:rPr lang="en-GB" sz="1600" dirty="0" smtClean="0"/>
              <a:t>disciplines </a:t>
            </a:r>
            <a:r>
              <a:rPr lang="en-GB" sz="1600" dirty="0" smtClean="0"/>
              <a:t/>
            </a:r>
            <a:br>
              <a:rPr lang="en-GB" sz="1600" dirty="0" smtClean="0"/>
            </a:br>
            <a:r>
              <a:rPr lang="en-GB" sz="1600" dirty="0" smtClean="0"/>
              <a:t>a vector of speed</a:t>
            </a:r>
            <a:br>
              <a:rPr lang="en-GB" sz="1600" dirty="0" smtClean="0"/>
            </a:br>
            <a:r>
              <a:rPr lang="en-GB" sz="1600" dirty="0" smtClean="0"/>
              <a:t>applied to the city (London) &amp; continental</a:t>
            </a:r>
            <a:br>
              <a:rPr lang="en-GB" sz="1600" dirty="0" smtClean="0"/>
            </a:br>
            <a:r>
              <a:rPr lang="en-GB" sz="1600" dirty="0" smtClean="0"/>
              <a:t>geography (Gotthard). Digressions might</a:t>
            </a:r>
            <a:br>
              <a:rPr lang="en-GB" sz="1600" dirty="0" smtClean="0"/>
            </a:br>
            <a:r>
              <a:rPr lang="en-GB" sz="1600" dirty="0" smtClean="0"/>
              <a:t>bring precision on difficult problems</a:t>
            </a:r>
            <a:r>
              <a:rPr lang="de-DE" sz="1600" dirty="0" smtClean="0"/>
              <a:t>.</a:t>
            </a:r>
            <a:endParaRPr lang="en-GB" sz="1600" dirty="0"/>
          </a:p>
        </p:txBody>
      </p:sp>
      <p:pic>
        <p:nvPicPr>
          <p:cNvPr id="3" name="Bild 2" descr="ALPTRANSIT einbau-bahntechnik-gotthard10_tcm103-90400.jpg"/>
          <p:cNvPicPr>
            <a:picLocks noChangeAspect="1"/>
          </p:cNvPicPr>
          <p:nvPr/>
        </p:nvPicPr>
        <p:blipFill>
          <a:blip r:embed="rId2"/>
          <a:stretch>
            <a:fillRect/>
          </a:stretch>
        </p:blipFill>
        <p:spPr>
          <a:xfrm>
            <a:off x="0" y="0"/>
            <a:ext cx="4898571"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81600" y="533400"/>
            <a:ext cx="3505200" cy="5943600"/>
          </a:xfrm>
        </p:spPr>
        <p:txBody>
          <a:bodyPr anchor="t">
            <a:normAutofit/>
          </a:bodyPr>
          <a:lstStyle/>
          <a:p>
            <a:pPr algn="l"/>
            <a:r>
              <a:rPr lang="fr-CH" dirty="0" smtClean="0"/>
              <a:t/>
            </a:r>
            <a:br>
              <a:rPr lang="fr-CH" dirty="0" smtClean="0"/>
            </a:br>
            <a:r>
              <a:rPr lang="fr-CH" dirty="0" smtClean="0"/>
              <a:t>Thanks to</a:t>
            </a:r>
            <a:br>
              <a:rPr lang="fr-CH" dirty="0" smtClean="0"/>
            </a:br>
            <a:r>
              <a:rPr lang="fr-CH" dirty="0" smtClean="0"/>
              <a:t/>
            </a:r>
            <a:br>
              <a:rPr lang="fr-CH" dirty="0" smtClean="0"/>
            </a:br>
            <a:r>
              <a:rPr lang="fr-CH" dirty="0" smtClean="0"/>
              <a:t/>
            </a:r>
            <a:br>
              <a:rPr lang="fr-CH" dirty="0" smtClean="0"/>
            </a:br>
            <a:r>
              <a:rPr lang="fr-CH" dirty="0" smtClean="0"/>
              <a:t/>
            </a:r>
            <a:br>
              <a:rPr lang="fr-CH" dirty="0" smtClean="0"/>
            </a:br>
            <a:r>
              <a:rPr lang="fr-CH" dirty="0" smtClean="0"/>
              <a:t>Francis Donald Klingender </a:t>
            </a:r>
            <a:br>
              <a:rPr lang="fr-CH" dirty="0" smtClean="0"/>
            </a:br>
            <a:r>
              <a:rPr lang="fr-CH" dirty="0" smtClean="0"/>
              <a:t>(1907-1955)</a:t>
            </a:r>
            <a:br>
              <a:rPr lang="fr-CH" dirty="0" smtClean="0"/>
            </a:br>
            <a:r>
              <a:rPr lang="fr-CH" i="1" dirty="0" smtClean="0"/>
              <a:t>Art &amp; the Industrial Revolution (1947)</a:t>
            </a:r>
            <a:r>
              <a:rPr lang="fr-CH" dirty="0" smtClean="0"/>
              <a:t/>
            </a:r>
            <a:br>
              <a:rPr lang="fr-CH" dirty="0" smtClean="0"/>
            </a:br>
            <a:r>
              <a:rPr lang="fr-CH" dirty="0" smtClean="0"/>
              <a:t/>
            </a:r>
            <a:br>
              <a:rPr lang="fr-CH" dirty="0" smtClean="0"/>
            </a:br>
            <a:r>
              <a:rPr lang="fr-CH" dirty="0" smtClean="0"/>
              <a:t>L(ionel) T(homas) C(aswal) Rolt (1910-1974)</a:t>
            </a:r>
            <a:br>
              <a:rPr lang="fr-CH" dirty="0" smtClean="0"/>
            </a:br>
            <a:r>
              <a:rPr lang="fr-CH" i="1" dirty="0" smtClean="0"/>
              <a:t>Isambard Kingdom Brunel (1957) </a:t>
            </a:r>
            <a:r>
              <a:rPr lang="fr-CH" dirty="0" smtClean="0"/>
              <a:t/>
            </a:r>
            <a:br>
              <a:rPr lang="fr-CH" dirty="0" smtClean="0"/>
            </a:br>
            <a:r>
              <a:rPr lang="fr-CH" dirty="0" smtClean="0"/>
              <a:t/>
            </a:r>
            <a:br>
              <a:rPr lang="fr-CH" dirty="0" smtClean="0"/>
            </a:br>
            <a:r>
              <a:rPr lang="fr-CH" dirty="0" smtClean="0"/>
              <a:t> </a:t>
            </a:r>
            <a:br>
              <a:rPr lang="fr-CH" dirty="0" smtClean="0"/>
            </a:br>
            <a:r>
              <a:rPr lang="fr-CH" dirty="0" smtClean="0"/>
              <a:t/>
            </a:r>
            <a:br>
              <a:rPr lang="fr-CH" dirty="0" smtClean="0"/>
            </a:br>
            <a:r>
              <a:rPr lang="fr-CH" dirty="0" smtClean="0"/>
              <a:t>Jean-Louis Cohen</a:t>
            </a:r>
            <a:br>
              <a:rPr lang="fr-CH" dirty="0" smtClean="0"/>
            </a:br>
            <a:r>
              <a:rPr lang="fr-CH" dirty="0" smtClean="0"/>
              <a:t>Salomon Frausto</a:t>
            </a:r>
            <a:br>
              <a:rPr lang="fr-CH" dirty="0" smtClean="0"/>
            </a:br>
            <a:r>
              <a:rPr lang="fr-CH" dirty="0" smtClean="0"/>
              <a:t>Ricardo Simian</a:t>
            </a:r>
            <a:endParaRPr lang="en-GB" dirty="0"/>
          </a:p>
        </p:txBody>
      </p:sp>
      <p:pic>
        <p:nvPicPr>
          <p:cNvPr id="3" name="Bild 2" descr="ALPTRANSIT einbau-bahntechnik-gotthard10_tcm103-90400.jpg"/>
          <p:cNvPicPr>
            <a:picLocks noChangeAspect="1"/>
          </p:cNvPicPr>
          <p:nvPr/>
        </p:nvPicPr>
        <p:blipFill>
          <a:blip r:embed="rId2"/>
          <a:stretch>
            <a:fillRect/>
          </a:stretch>
        </p:blipFill>
        <p:spPr>
          <a:xfrm>
            <a:off x="0" y="0"/>
            <a:ext cx="4898571"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257800" y="685800"/>
            <a:ext cx="3657600" cy="1143000"/>
          </a:xfrm>
        </p:spPr>
        <p:txBody>
          <a:bodyPr anchor="t"/>
          <a:lstStyle/>
          <a:p>
            <a:pPr algn="l"/>
            <a:r>
              <a:rPr lang="en-GB" dirty="0" smtClean="0"/>
              <a:t>What is the quintessence of Dutch </a:t>
            </a:r>
            <a:br>
              <a:rPr lang="en-GB" dirty="0" smtClean="0"/>
            </a:br>
            <a:r>
              <a:rPr lang="en-GB" dirty="0" smtClean="0"/>
              <a:t>technical &amp; poetical imagination ?</a:t>
            </a:r>
            <a:endParaRPr lang="en-GB" dirty="0"/>
          </a:p>
        </p:txBody>
      </p:sp>
      <p:pic>
        <p:nvPicPr>
          <p:cNvPr id="3" name="Bild 2" descr="ALPTRANSIT einbau-bahntechnik-gotthard10_tcm103-90400.jpg"/>
          <p:cNvPicPr>
            <a:picLocks noChangeAspect="1"/>
          </p:cNvPicPr>
          <p:nvPr/>
        </p:nvPicPr>
        <p:blipFill>
          <a:blip r:embed="rId2"/>
          <a:stretch>
            <a:fillRect/>
          </a:stretch>
        </p:blipFill>
        <p:spPr>
          <a:xfrm>
            <a:off x="0" y="0"/>
            <a:ext cx="4898571"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781800" y="3962400"/>
            <a:ext cx="1905000" cy="2514600"/>
          </a:xfrm>
        </p:spPr>
        <p:txBody>
          <a:bodyPr anchor="b"/>
          <a:lstStyle/>
          <a:p>
            <a:pPr algn="l"/>
            <a:r>
              <a:rPr lang="en-GB" smtClean="0"/>
              <a:t>Carrot seeds </a:t>
            </a:r>
            <a:br>
              <a:rPr lang="en-GB" smtClean="0"/>
            </a:br>
            <a:r>
              <a:rPr lang="en-GB" smtClean="0"/>
              <a:t>sold in</a:t>
            </a:r>
            <a:br>
              <a:rPr lang="en-GB" smtClean="0"/>
            </a:br>
            <a:r>
              <a:rPr lang="en-GB" smtClean="0"/>
              <a:t>Basel CH</a:t>
            </a:r>
            <a:br>
              <a:rPr lang="en-GB" smtClean="0"/>
            </a:br>
            <a:r>
              <a:rPr lang="en-GB" smtClean="0"/>
              <a:t/>
            </a:r>
            <a:br>
              <a:rPr lang="en-GB" smtClean="0"/>
            </a:br>
            <a:r>
              <a:rPr lang="en-GB" smtClean="0"/>
              <a:t>April 2014</a:t>
            </a:r>
            <a:endParaRPr lang="en-GB"/>
          </a:p>
        </p:txBody>
      </p:sp>
      <p:pic>
        <p:nvPicPr>
          <p:cNvPr id="3" name="Bild 2" descr="carrots coop  2 .JPG"/>
          <p:cNvPicPr>
            <a:picLocks noChangeAspect="1"/>
          </p:cNvPicPr>
          <p:nvPr/>
        </p:nvPicPr>
        <p:blipFill>
          <a:blip r:embed="rId2"/>
          <a:stretch>
            <a:fillRect/>
          </a:stretch>
        </p:blipFill>
        <p:spPr>
          <a:xfrm>
            <a:off x="0" y="0"/>
            <a:ext cx="6330462"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0" y="6172200"/>
            <a:ext cx="9144000" cy="495300"/>
          </a:xfrm>
        </p:spPr>
        <p:txBody>
          <a:bodyPr anchor="b">
            <a:normAutofit/>
          </a:bodyPr>
          <a:lstStyle/>
          <a:p>
            <a:pPr algn="l"/>
            <a:r>
              <a:rPr lang="en-GB" dirty="0" err="1" smtClean="0"/>
              <a:t>Frans</a:t>
            </a:r>
            <a:r>
              <a:rPr lang="en-GB" dirty="0" smtClean="0"/>
              <a:t> Hals (c.1582-1666) St George Civic Guard in Haarlem, 1627, </a:t>
            </a:r>
            <a:r>
              <a:rPr lang="en-GB" dirty="0" err="1" smtClean="0"/>
              <a:t>Frans</a:t>
            </a:r>
            <a:r>
              <a:rPr lang="en-GB" dirty="0" smtClean="0"/>
              <a:t> Hals Museum Haarlem  </a:t>
            </a:r>
            <a:endParaRPr lang="en-GB" dirty="0"/>
          </a:p>
        </p:txBody>
      </p:sp>
      <p:pic>
        <p:nvPicPr>
          <p:cNvPr id="3" name="Bild 2" descr="HALS 800px-Frans_Hals_013.jpg"/>
          <p:cNvPicPr>
            <a:picLocks noChangeAspect="1"/>
          </p:cNvPicPr>
          <p:nvPr/>
        </p:nvPicPr>
        <p:blipFill>
          <a:blip r:embed="rId2"/>
          <a:stretch>
            <a:fillRect/>
          </a:stretch>
        </p:blipFill>
        <p:spPr>
          <a:xfrm>
            <a:off x="0" y="0"/>
            <a:ext cx="9144000" cy="62865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 y="5715000"/>
            <a:ext cx="8534400" cy="685800"/>
          </a:xfrm>
        </p:spPr>
        <p:txBody>
          <a:bodyPr anchor="b"/>
          <a:lstStyle/>
          <a:p>
            <a:pPr algn="l"/>
            <a:r>
              <a:rPr lang="en-GB" dirty="0" smtClean="0"/>
              <a:t>Bern, </a:t>
            </a:r>
            <a:r>
              <a:rPr lang="en-GB" dirty="0" err="1" smtClean="0"/>
              <a:t>Wankdorf</a:t>
            </a:r>
            <a:r>
              <a:rPr lang="en-GB" dirty="0" smtClean="0"/>
              <a:t> Stadium, June 9, 2008, Holland 3 Italy 0</a:t>
            </a:r>
            <a:br>
              <a:rPr lang="en-GB" dirty="0" smtClean="0"/>
            </a:br>
            <a:endParaRPr lang="en-GB" dirty="0"/>
          </a:p>
        </p:txBody>
      </p:sp>
      <p:pic>
        <p:nvPicPr>
          <p:cNvPr id="3" name="Bild 2" descr="ORANGE  niederlande.jpg"/>
          <p:cNvPicPr>
            <a:picLocks noChangeAspect="1"/>
          </p:cNvPicPr>
          <p:nvPr/>
        </p:nvPicPr>
        <p:blipFill>
          <a:blip r:embed="rId2"/>
          <a:stretch>
            <a:fillRect/>
          </a:stretch>
        </p:blipFill>
        <p:spPr>
          <a:xfrm>
            <a:off x="0" y="564777"/>
            <a:ext cx="9144000" cy="515022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219200" y="5791200"/>
            <a:ext cx="6553200" cy="685800"/>
          </a:xfrm>
        </p:spPr>
        <p:txBody>
          <a:bodyPr>
            <a:normAutofit/>
          </a:bodyPr>
          <a:lstStyle/>
          <a:p>
            <a:pPr algn="l"/>
            <a:r>
              <a:rPr lang="it-IT" dirty="0" err="1" smtClean="0"/>
              <a:t>Munich</a:t>
            </a:r>
            <a:r>
              <a:rPr lang="it-IT" dirty="0" smtClean="0"/>
              <a:t> </a:t>
            </a:r>
            <a:r>
              <a:rPr lang="it-IT" dirty="0" err="1" smtClean="0"/>
              <a:t>June</a:t>
            </a:r>
            <a:r>
              <a:rPr lang="it-IT" dirty="0" smtClean="0"/>
              <a:t> 28, 2008	</a:t>
            </a:r>
            <a:br>
              <a:rPr lang="it-IT" dirty="0" smtClean="0"/>
            </a:br>
            <a:r>
              <a:rPr lang="it-IT" dirty="0" err="1" smtClean="0"/>
              <a:t>Holland</a:t>
            </a:r>
            <a:r>
              <a:rPr lang="it-IT" dirty="0" smtClean="0"/>
              <a:t> </a:t>
            </a:r>
            <a:r>
              <a:rPr lang="it-IT" dirty="0" err="1" smtClean="0"/>
              <a:t>3</a:t>
            </a:r>
            <a:r>
              <a:rPr lang="it-IT" dirty="0" smtClean="0"/>
              <a:t>  Russia </a:t>
            </a:r>
            <a:r>
              <a:rPr lang="it-IT" dirty="0" err="1" smtClean="0"/>
              <a:t>1</a:t>
            </a:r>
            <a:r>
              <a:rPr lang="it-IT" dirty="0" smtClean="0"/>
              <a:t> </a:t>
            </a:r>
            <a:endParaRPr lang="it-IT" dirty="0"/>
          </a:p>
        </p:txBody>
      </p:sp>
      <p:pic>
        <p:nvPicPr>
          <p:cNvPr id="3" name="Bild 2" descr="GVLLIT kohl-gullit.jpg"/>
          <p:cNvPicPr>
            <a:picLocks noChangeAspect="1"/>
          </p:cNvPicPr>
          <p:nvPr/>
        </p:nvPicPr>
        <p:blipFill>
          <a:blip r:embed="rId2"/>
          <a:stretch>
            <a:fillRect/>
          </a:stretch>
        </p:blipFill>
        <p:spPr>
          <a:xfrm>
            <a:off x="1295400" y="609600"/>
            <a:ext cx="6705600" cy="501578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228600" y="6248400"/>
            <a:ext cx="8458200" cy="381000"/>
          </a:xfrm>
        </p:spPr>
        <p:txBody>
          <a:bodyPr anchor="b"/>
          <a:lstStyle/>
          <a:p>
            <a:pPr algn="l"/>
            <a:r>
              <a:rPr lang="it-IT" dirty="0" smtClean="0"/>
              <a:t>The </a:t>
            </a:r>
            <a:r>
              <a:rPr lang="it-IT" dirty="0" err="1" smtClean="0"/>
              <a:t>Why</a:t>
            </a:r>
            <a:r>
              <a:rPr lang="it-IT" dirty="0" smtClean="0"/>
              <a:t> </a:t>
            </a:r>
            <a:r>
              <a:rPr lang="it-IT" dirty="0" err="1" smtClean="0"/>
              <a:t>Factory</a:t>
            </a:r>
            <a:r>
              <a:rPr lang="it-IT" dirty="0" smtClean="0"/>
              <a:t>, MVRDV, TU </a:t>
            </a:r>
            <a:r>
              <a:rPr lang="it-IT" dirty="0" err="1" smtClean="0"/>
              <a:t>Delft</a:t>
            </a:r>
            <a:r>
              <a:rPr lang="it-IT" dirty="0" smtClean="0"/>
              <a:t>, </a:t>
            </a:r>
            <a:r>
              <a:rPr lang="it-IT" dirty="0" err="1" smtClean="0"/>
              <a:t>November</a:t>
            </a:r>
            <a:r>
              <a:rPr lang="it-IT" dirty="0" smtClean="0"/>
              <a:t> 2013, Source: TU whyfactory021</a:t>
            </a:r>
            <a:endParaRPr lang="it-IT" dirty="0"/>
          </a:p>
        </p:txBody>
      </p:sp>
      <p:pic>
        <p:nvPicPr>
          <p:cNvPr id="3" name="Bild 2" descr="ORANGE Delft BK-City0057-copy.jpg"/>
          <p:cNvPicPr>
            <a:picLocks noChangeAspect="1"/>
          </p:cNvPicPr>
          <p:nvPr/>
        </p:nvPicPr>
        <p:blipFill>
          <a:blip r:embed="rId2"/>
          <a:stretch>
            <a:fillRect/>
          </a:stretch>
        </p:blipFill>
        <p:spPr>
          <a:xfrm>
            <a:off x="0" y="0"/>
            <a:ext cx="9144000" cy="608111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 y="5486400"/>
            <a:ext cx="8019693" cy="952500"/>
          </a:xfrm>
        </p:spPr>
        <p:txBody>
          <a:bodyPr anchor="b">
            <a:noAutofit/>
          </a:bodyPr>
          <a:lstStyle/>
          <a:p>
            <a:pPr algn="l"/>
            <a:r>
              <a:rPr lang="en-GB" sz="1800" dirty="0" smtClean="0">
                <a:latin typeface="Times New Roman"/>
                <a:cs typeface="Times New Roman"/>
              </a:rPr>
              <a:t>Carl </a:t>
            </a:r>
            <a:r>
              <a:rPr lang="en-GB" sz="1800" dirty="0" err="1" smtClean="0">
                <a:latin typeface="Times New Roman"/>
                <a:cs typeface="Times New Roman"/>
              </a:rPr>
              <a:t>Blechen</a:t>
            </a:r>
            <a:r>
              <a:rPr lang="en-GB" sz="1800" dirty="0" smtClean="0">
                <a:latin typeface="Times New Roman"/>
                <a:cs typeface="Times New Roman"/>
              </a:rPr>
              <a:t> (1798-1840) </a:t>
            </a:r>
            <a:r>
              <a:rPr lang="en-GB" sz="1800" i="1" dirty="0" err="1" smtClean="0">
                <a:latin typeface="Times New Roman"/>
                <a:cs typeface="Times New Roman"/>
              </a:rPr>
              <a:t>Teufelsbrücke</a:t>
            </a:r>
            <a:r>
              <a:rPr lang="en-GB" sz="1800" dirty="0" smtClean="0">
                <a:latin typeface="Times New Roman"/>
                <a:cs typeface="Times New Roman"/>
              </a:rPr>
              <a:t> on the Gotthard Pass, 1828 circa</a:t>
            </a:r>
            <a:br>
              <a:rPr lang="en-GB" sz="1800" dirty="0" smtClean="0">
                <a:latin typeface="Times New Roman"/>
                <a:cs typeface="Times New Roman"/>
              </a:rPr>
            </a:br>
            <a:r>
              <a:rPr lang="en-GB" sz="1800" dirty="0" smtClean="0">
                <a:latin typeface="Times New Roman"/>
                <a:cs typeface="Times New Roman"/>
              </a:rPr>
              <a:t>Oil on paper, Oskar Reinhart </a:t>
            </a:r>
            <a:r>
              <a:rPr lang="en-GB" sz="1800" dirty="0" err="1" smtClean="0">
                <a:latin typeface="Times New Roman"/>
                <a:cs typeface="Times New Roman"/>
              </a:rPr>
              <a:t>Stiftung</a:t>
            </a:r>
            <a:r>
              <a:rPr lang="en-GB" sz="1800" dirty="0" smtClean="0">
                <a:latin typeface="Times New Roman"/>
                <a:cs typeface="Times New Roman"/>
              </a:rPr>
              <a:t>, Winterthur  </a:t>
            </a:r>
            <a:br>
              <a:rPr lang="en-GB" sz="1800" dirty="0" smtClean="0">
                <a:latin typeface="Times New Roman"/>
                <a:cs typeface="Times New Roman"/>
              </a:rPr>
            </a:br>
            <a:endParaRPr lang="en-GB" sz="1800" dirty="0">
              <a:latin typeface="Times New Roman"/>
              <a:cs typeface="Times New Roman"/>
            </a:endParaRPr>
          </a:p>
        </p:txBody>
      </p:sp>
      <p:pic>
        <p:nvPicPr>
          <p:cNvPr id="4" name="Bild 3" descr="BlechenTeufel'sBrücke1830.JPG"/>
          <p:cNvPicPr>
            <a:picLocks noChangeAspect="1"/>
          </p:cNvPicPr>
          <p:nvPr/>
        </p:nvPicPr>
        <p:blipFill>
          <a:blip r:embed="rId2"/>
          <a:stretch>
            <a:fillRect/>
          </a:stretch>
        </p:blipFill>
        <p:spPr>
          <a:xfrm>
            <a:off x="609600" y="457200"/>
            <a:ext cx="8019693" cy="5181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90600" y="5683294"/>
            <a:ext cx="7772400" cy="838200"/>
          </a:xfrm>
        </p:spPr>
        <p:txBody>
          <a:bodyPr anchor="b">
            <a:noAutofit/>
          </a:bodyPr>
          <a:lstStyle/>
          <a:p>
            <a:pPr algn="l"/>
            <a:r>
              <a:rPr lang="en-GB" sz="1800" dirty="0" smtClean="0">
                <a:latin typeface="Times New Roman"/>
                <a:cs typeface="Times New Roman"/>
              </a:rPr>
              <a:t>William Pickett (≈1792-1820) Colebrook Dale Iron Works, 1805, aquatint</a:t>
            </a:r>
            <a:br>
              <a:rPr lang="en-GB" sz="1800" dirty="0" smtClean="0">
                <a:latin typeface="Times New Roman"/>
                <a:cs typeface="Times New Roman"/>
              </a:rPr>
            </a:br>
            <a:r>
              <a:rPr lang="en-GB" sz="1800" dirty="0" smtClean="0">
                <a:latin typeface="Times New Roman"/>
                <a:cs typeface="Times New Roman"/>
              </a:rPr>
              <a:t>from PJ </a:t>
            </a:r>
            <a:r>
              <a:rPr lang="en-GB" sz="1800" dirty="0" err="1" smtClean="0">
                <a:latin typeface="Times New Roman"/>
                <a:cs typeface="Times New Roman"/>
              </a:rPr>
              <a:t>Loutherbourg</a:t>
            </a:r>
            <a:r>
              <a:rPr lang="en-GB" sz="1800" dirty="0" smtClean="0">
                <a:latin typeface="Times New Roman"/>
                <a:cs typeface="Times New Roman"/>
              </a:rPr>
              <a:t>, </a:t>
            </a:r>
            <a:r>
              <a:rPr lang="en-GB" sz="1800" i="1" dirty="0" smtClean="0">
                <a:latin typeface="Times New Roman"/>
                <a:cs typeface="Times New Roman"/>
              </a:rPr>
              <a:t>Picturesque Scenery of England &amp; Wales</a:t>
            </a:r>
            <a:r>
              <a:rPr lang="en-GB" sz="1800" dirty="0" smtClean="0">
                <a:latin typeface="Times New Roman"/>
                <a:cs typeface="Times New Roman"/>
              </a:rPr>
              <a:t>, 1805</a:t>
            </a:r>
            <a:endParaRPr lang="en-GB" sz="1800" i="1" dirty="0">
              <a:latin typeface="Times New Roman"/>
              <a:cs typeface="Times New Roman"/>
            </a:endParaRPr>
          </a:p>
        </p:txBody>
      </p:sp>
      <p:pic>
        <p:nvPicPr>
          <p:cNvPr id="4" name="Bild 3" descr="Coalbrookdale .JPG"/>
          <p:cNvPicPr>
            <a:picLocks noChangeAspect="1"/>
          </p:cNvPicPr>
          <p:nvPr/>
        </p:nvPicPr>
        <p:blipFill>
          <a:blip r:embed="rId2"/>
          <a:stretch>
            <a:fillRect/>
          </a:stretch>
        </p:blipFill>
        <p:spPr>
          <a:xfrm>
            <a:off x="1066800" y="381000"/>
            <a:ext cx="7034784" cy="530229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5334000"/>
            <a:ext cx="7924800" cy="1143000"/>
          </a:xfrm>
        </p:spPr>
        <p:txBody>
          <a:bodyPr anchor="b">
            <a:normAutofit/>
          </a:bodyPr>
          <a:lstStyle/>
          <a:p>
            <a:pPr algn="l"/>
            <a:r>
              <a:rPr lang="en-GB" sz="1800" dirty="0" smtClean="0">
                <a:latin typeface="Times New Roman"/>
                <a:cs typeface="Times New Roman"/>
              </a:rPr>
              <a:t>John Sell </a:t>
            </a:r>
            <a:r>
              <a:rPr lang="en-GB" sz="1800" dirty="0" err="1" smtClean="0">
                <a:latin typeface="Times New Roman"/>
                <a:cs typeface="Times New Roman"/>
              </a:rPr>
              <a:t>Cotman</a:t>
            </a:r>
            <a:r>
              <a:rPr lang="en-GB" sz="1800" dirty="0" smtClean="0">
                <a:latin typeface="Times New Roman"/>
                <a:cs typeface="Times New Roman"/>
              </a:rPr>
              <a:t> (1782-1842) Bedlam Furnace at </a:t>
            </a:r>
            <a:r>
              <a:rPr lang="en-GB" sz="1800" dirty="0" err="1" smtClean="0">
                <a:latin typeface="Times New Roman"/>
                <a:cs typeface="Times New Roman"/>
              </a:rPr>
              <a:t>Ironbridge</a:t>
            </a:r>
            <a:r>
              <a:rPr lang="en-GB" sz="1800" dirty="0" smtClean="0">
                <a:latin typeface="Times New Roman"/>
                <a:cs typeface="Times New Roman"/>
              </a:rPr>
              <a:t>, 1802</a:t>
            </a:r>
            <a:br>
              <a:rPr lang="en-GB" sz="1800" dirty="0" smtClean="0">
                <a:latin typeface="Times New Roman"/>
                <a:cs typeface="Times New Roman"/>
              </a:rPr>
            </a:br>
            <a:r>
              <a:rPr lang="en-GB" sz="1800" dirty="0" smtClean="0">
                <a:latin typeface="Times New Roman"/>
                <a:cs typeface="Times New Roman"/>
              </a:rPr>
              <a:t>from FD Klingender, </a:t>
            </a:r>
            <a:r>
              <a:rPr lang="en-GB" sz="1800" i="1" dirty="0" smtClean="0">
                <a:latin typeface="Times New Roman"/>
                <a:cs typeface="Times New Roman"/>
              </a:rPr>
              <a:t>Art &amp; the Industrial Revolution </a:t>
            </a:r>
            <a:r>
              <a:rPr lang="en-GB" sz="1800" dirty="0" smtClean="0">
                <a:latin typeface="Times New Roman"/>
                <a:cs typeface="Times New Roman"/>
              </a:rPr>
              <a:t>(1947) </a:t>
            </a:r>
            <a:br>
              <a:rPr lang="en-GB" sz="1800" dirty="0" smtClean="0">
                <a:latin typeface="Times New Roman"/>
                <a:cs typeface="Times New Roman"/>
              </a:rPr>
            </a:br>
            <a:r>
              <a:rPr lang="en-GB" sz="1800" dirty="0" smtClean="0">
                <a:latin typeface="Times New Roman"/>
                <a:cs typeface="Times New Roman"/>
              </a:rPr>
              <a:t>2</a:t>
            </a:r>
            <a:r>
              <a:rPr lang="en-GB" sz="1800" baseline="30000" dirty="0" smtClean="0">
                <a:latin typeface="Times New Roman"/>
                <a:cs typeface="Times New Roman"/>
              </a:rPr>
              <a:t>nd</a:t>
            </a:r>
            <a:r>
              <a:rPr lang="en-GB" sz="1800" dirty="0" smtClean="0">
                <a:latin typeface="Times New Roman"/>
                <a:cs typeface="Times New Roman"/>
              </a:rPr>
              <a:t> edition, 1968</a:t>
            </a:r>
            <a:endParaRPr lang="de-DE" sz="1800" dirty="0"/>
          </a:p>
        </p:txBody>
      </p:sp>
      <p:pic>
        <p:nvPicPr>
          <p:cNvPr id="4" name="Bild 3" descr="COTMAN 1802 .JPG"/>
          <p:cNvPicPr>
            <a:picLocks noChangeAspect="1"/>
          </p:cNvPicPr>
          <p:nvPr/>
        </p:nvPicPr>
        <p:blipFill>
          <a:blip r:embed="rId2"/>
          <a:stretch>
            <a:fillRect/>
          </a:stretch>
        </p:blipFill>
        <p:spPr>
          <a:xfrm>
            <a:off x="762000" y="685800"/>
            <a:ext cx="7637662" cy="4419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10200" y="2971800"/>
            <a:ext cx="3276600" cy="3352800"/>
          </a:xfrm>
        </p:spPr>
        <p:txBody>
          <a:bodyPr anchor="b">
            <a:noAutofit/>
          </a:bodyPr>
          <a:lstStyle/>
          <a:p>
            <a:pPr algn="l"/>
            <a:r>
              <a:rPr lang="en-GB" sz="1800" dirty="0" smtClean="0">
                <a:latin typeface="Times New Roman"/>
                <a:cs typeface="Times New Roman"/>
              </a:rPr>
              <a:t>François Thomas Louis </a:t>
            </a:r>
            <a:r>
              <a:rPr lang="en-GB" sz="1800" dirty="0" err="1" smtClean="0">
                <a:latin typeface="Times New Roman"/>
                <a:cs typeface="Times New Roman"/>
              </a:rPr>
              <a:t>Francia</a:t>
            </a:r>
            <a:r>
              <a:rPr lang="en-GB" sz="1800" dirty="0" smtClean="0">
                <a:latin typeface="Times New Roman"/>
                <a:cs typeface="Times New Roman"/>
              </a:rPr>
              <a:t> (1772-1839)</a:t>
            </a:r>
            <a:br>
              <a:rPr lang="en-GB" sz="1800" dirty="0" smtClean="0">
                <a:latin typeface="Times New Roman"/>
                <a:cs typeface="Times New Roman"/>
              </a:rPr>
            </a:br>
            <a:r>
              <a:rPr lang="en-GB" sz="1800" dirty="0" smtClean="0">
                <a:latin typeface="Times New Roman"/>
                <a:cs typeface="Times New Roman"/>
              </a:rPr>
              <a:t/>
            </a:r>
            <a:br>
              <a:rPr lang="en-GB" sz="1800" dirty="0" smtClean="0">
                <a:latin typeface="Times New Roman"/>
                <a:cs typeface="Times New Roman"/>
              </a:rPr>
            </a:br>
            <a:r>
              <a:rPr lang="en-GB" sz="1800" dirty="0" smtClean="0">
                <a:latin typeface="Times New Roman"/>
                <a:cs typeface="Times New Roman"/>
              </a:rPr>
              <a:t>The </a:t>
            </a:r>
            <a:r>
              <a:rPr lang="en-GB" sz="1800" dirty="0" err="1" smtClean="0">
                <a:latin typeface="Times New Roman"/>
                <a:cs typeface="Times New Roman"/>
              </a:rPr>
              <a:t>Parys</a:t>
            </a:r>
            <a:r>
              <a:rPr lang="en-GB" sz="1800" dirty="0" smtClean="0">
                <a:latin typeface="Times New Roman"/>
                <a:cs typeface="Times New Roman"/>
              </a:rPr>
              <a:t> Copper Mine </a:t>
            </a:r>
            <a:br>
              <a:rPr lang="en-GB" sz="1800" dirty="0" smtClean="0">
                <a:latin typeface="Times New Roman"/>
                <a:cs typeface="Times New Roman"/>
              </a:rPr>
            </a:br>
            <a:r>
              <a:rPr lang="en-GB" sz="1800" dirty="0" smtClean="0">
                <a:latin typeface="Times New Roman"/>
                <a:cs typeface="Times New Roman"/>
              </a:rPr>
              <a:t>in </a:t>
            </a:r>
            <a:r>
              <a:rPr lang="en-GB" sz="1800" dirty="0" err="1" smtClean="0">
                <a:latin typeface="Times New Roman"/>
                <a:cs typeface="Times New Roman"/>
              </a:rPr>
              <a:t>Anglesea</a:t>
            </a:r>
            <a:r>
              <a:rPr lang="en-GB" sz="1800" dirty="0" smtClean="0">
                <a:latin typeface="Times New Roman"/>
                <a:cs typeface="Times New Roman"/>
              </a:rPr>
              <a:t>, Wales</a:t>
            </a:r>
            <a:br>
              <a:rPr lang="en-GB" sz="1800" dirty="0" smtClean="0">
                <a:latin typeface="Times New Roman"/>
                <a:cs typeface="Times New Roman"/>
              </a:rPr>
            </a:br>
            <a:r>
              <a:rPr lang="en-GB" sz="1800" dirty="0" smtClean="0">
                <a:latin typeface="Times New Roman"/>
                <a:cs typeface="Times New Roman"/>
              </a:rPr>
              <a:t>watercolour, 1805 circa</a:t>
            </a:r>
            <a:br>
              <a:rPr lang="en-GB" sz="1800" dirty="0" smtClean="0">
                <a:latin typeface="Times New Roman"/>
                <a:cs typeface="Times New Roman"/>
              </a:rPr>
            </a:br>
            <a:r>
              <a:rPr lang="en-GB" sz="1800" dirty="0" smtClean="0">
                <a:latin typeface="Times New Roman"/>
                <a:cs typeface="Times New Roman"/>
              </a:rPr>
              <a:t/>
            </a:r>
            <a:br>
              <a:rPr lang="en-GB" sz="1800" dirty="0" smtClean="0">
                <a:latin typeface="Times New Roman"/>
                <a:cs typeface="Times New Roman"/>
              </a:rPr>
            </a:br>
            <a:r>
              <a:rPr lang="en-GB" sz="1800" dirty="0" smtClean="0">
                <a:latin typeface="Times New Roman"/>
                <a:cs typeface="Times New Roman"/>
              </a:rPr>
              <a:t>from FD Klingender, 1968</a:t>
            </a:r>
            <a:br>
              <a:rPr lang="en-GB" sz="1800" dirty="0" smtClean="0">
                <a:latin typeface="Times New Roman"/>
                <a:cs typeface="Times New Roman"/>
              </a:rPr>
            </a:br>
            <a:endParaRPr lang="en-GB" sz="1800" dirty="0"/>
          </a:p>
        </p:txBody>
      </p:sp>
      <p:pic>
        <p:nvPicPr>
          <p:cNvPr id="4" name="Bild 3" descr="MINE  ANLESEA  FLT Francia .JPG"/>
          <p:cNvPicPr>
            <a:picLocks noChangeAspect="1"/>
          </p:cNvPicPr>
          <p:nvPr/>
        </p:nvPicPr>
        <p:blipFill>
          <a:blip r:embed="rId2"/>
          <a:stretch>
            <a:fillRect/>
          </a:stretch>
        </p:blipFill>
        <p:spPr>
          <a:xfrm>
            <a:off x="0" y="0"/>
            <a:ext cx="4861278" cy="6858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943600"/>
            <a:ext cx="7772400" cy="762000"/>
          </a:xfrm>
        </p:spPr>
        <p:txBody>
          <a:bodyPr>
            <a:normAutofit/>
          </a:bodyPr>
          <a:lstStyle/>
          <a:p>
            <a:pPr algn="l"/>
            <a:r>
              <a:rPr lang="en-GB" sz="1800" dirty="0" smtClean="0">
                <a:latin typeface="Times New Roman"/>
                <a:cs typeface="Times New Roman"/>
              </a:rPr>
              <a:t>Giovanni Battista Piranesi, </a:t>
            </a:r>
            <a:r>
              <a:rPr lang="en-GB" sz="1800" i="1" dirty="0" err="1" smtClean="0">
                <a:latin typeface="Times New Roman"/>
                <a:cs typeface="Times New Roman"/>
              </a:rPr>
              <a:t>Carceri</a:t>
            </a:r>
            <a:r>
              <a:rPr lang="en-GB" sz="1800" i="1" dirty="0" smtClean="0">
                <a:latin typeface="Times New Roman"/>
                <a:cs typeface="Times New Roman"/>
              </a:rPr>
              <a:t> </a:t>
            </a:r>
            <a:r>
              <a:rPr lang="en-GB" sz="1800" i="1" dirty="0" err="1" smtClean="0">
                <a:latin typeface="Times New Roman"/>
                <a:cs typeface="Times New Roman"/>
              </a:rPr>
              <a:t>d’invenzione</a:t>
            </a:r>
            <a:r>
              <a:rPr lang="en-GB" sz="1800" dirty="0" smtClean="0">
                <a:latin typeface="Times New Roman"/>
                <a:cs typeface="Times New Roman"/>
              </a:rPr>
              <a:t>, plate XIV, 1745 </a:t>
            </a:r>
            <a:br>
              <a:rPr lang="en-GB" sz="1800" dirty="0" smtClean="0">
                <a:latin typeface="Times New Roman"/>
                <a:cs typeface="Times New Roman"/>
              </a:rPr>
            </a:br>
            <a:r>
              <a:rPr lang="en-GB" sz="1800" dirty="0" smtClean="0">
                <a:latin typeface="Times New Roman"/>
                <a:cs typeface="Times New Roman"/>
              </a:rPr>
              <a:t>from Cooper Hewitt National Design Museum, NY, NY  </a:t>
            </a:r>
            <a:endParaRPr lang="de-DE" sz="1800" dirty="0"/>
          </a:p>
        </p:txBody>
      </p:sp>
      <p:pic>
        <p:nvPicPr>
          <p:cNvPr id="4" name="Bild 3" descr="Giovanni Battista Piranesi Carceri_Series,_Plate_XIV.jpg"/>
          <p:cNvPicPr>
            <a:picLocks noChangeAspect="1"/>
          </p:cNvPicPr>
          <p:nvPr/>
        </p:nvPicPr>
        <p:blipFill>
          <a:blip r:embed="rId2"/>
          <a:stretch>
            <a:fillRect/>
          </a:stretch>
        </p:blipFill>
        <p:spPr>
          <a:xfrm>
            <a:off x="990600" y="325596"/>
            <a:ext cx="7239000" cy="561800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5638800"/>
            <a:ext cx="8229600" cy="914400"/>
          </a:xfrm>
        </p:spPr>
        <p:txBody>
          <a:bodyPr anchor="b">
            <a:normAutofit/>
          </a:bodyPr>
          <a:lstStyle/>
          <a:p>
            <a:pPr algn="l"/>
            <a:r>
              <a:rPr lang="en-GB" sz="1800" dirty="0" smtClean="0">
                <a:latin typeface="Times New Roman"/>
                <a:cs typeface="Times New Roman"/>
              </a:rPr>
              <a:t>John Martin, The destruction of Sodom &amp; Gomorrah, 1852, </a:t>
            </a:r>
            <a:br>
              <a:rPr lang="en-GB" sz="1800" dirty="0" smtClean="0">
                <a:latin typeface="Times New Roman"/>
                <a:cs typeface="Times New Roman"/>
              </a:rPr>
            </a:br>
            <a:r>
              <a:rPr lang="en-GB" sz="1800" dirty="0" smtClean="0">
                <a:latin typeface="Times New Roman"/>
                <a:cs typeface="Times New Roman"/>
              </a:rPr>
              <a:t>Oil on canvas, Laing Art Gallery, Newcastle upon Tyne</a:t>
            </a:r>
            <a:endParaRPr lang="de-DE" sz="1800" dirty="0"/>
          </a:p>
        </p:txBody>
      </p:sp>
      <p:pic>
        <p:nvPicPr>
          <p:cNvPr id="5" name="Bild 4" descr="John_Martin_-_Sodom_and_Gomorrah.jpg"/>
          <p:cNvPicPr>
            <a:picLocks noChangeAspect="1"/>
          </p:cNvPicPr>
          <p:nvPr/>
        </p:nvPicPr>
        <p:blipFill>
          <a:blip r:embed="rId2"/>
          <a:stretch>
            <a:fillRect/>
          </a:stretch>
        </p:blipFill>
        <p:spPr>
          <a:xfrm>
            <a:off x="457200" y="454725"/>
            <a:ext cx="8229600" cy="526027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943600"/>
            <a:ext cx="7924800" cy="685800"/>
          </a:xfrm>
        </p:spPr>
        <p:txBody>
          <a:bodyPr anchor="b">
            <a:normAutofit/>
          </a:bodyPr>
          <a:lstStyle/>
          <a:p>
            <a:pPr algn="l"/>
            <a:r>
              <a:rPr lang="en-GB" dirty="0" smtClean="0"/>
              <a:t>William Turner, Rain, Steam &amp; Speed, alias GWR, </a:t>
            </a:r>
            <a:r>
              <a:rPr lang="en-GB" dirty="0" smtClean="0"/>
              <a:t>1844</a:t>
            </a:r>
            <a:r>
              <a:rPr lang="en-GB" dirty="0" smtClean="0"/>
              <a:t/>
            </a:r>
            <a:br>
              <a:rPr lang="en-GB" dirty="0" smtClean="0"/>
            </a:br>
            <a:r>
              <a:rPr lang="en-GB" dirty="0" smtClean="0"/>
              <a:t>Oil </a:t>
            </a:r>
            <a:r>
              <a:rPr lang="en-GB" dirty="0" smtClean="0"/>
              <a:t>on canvas, 91 </a:t>
            </a:r>
            <a:r>
              <a:rPr lang="en-GB" dirty="0" err="1" smtClean="0"/>
              <a:t>x</a:t>
            </a:r>
            <a:r>
              <a:rPr lang="en-GB" dirty="0" smtClean="0"/>
              <a:t> 121 </a:t>
            </a:r>
            <a:r>
              <a:rPr lang="en-GB" dirty="0" smtClean="0"/>
              <a:t>cm, National </a:t>
            </a:r>
            <a:r>
              <a:rPr lang="en-GB" dirty="0" smtClean="0"/>
              <a:t>Gallery, London </a:t>
            </a:r>
            <a:endParaRPr lang="en-GB" dirty="0"/>
          </a:p>
        </p:txBody>
      </p:sp>
      <p:pic>
        <p:nvPicPr>
          <p:cNvPr id="3" name="Bild 2" descr="TVRNER GWR Rain_Steam_and_Speed_the_Great_Western_Railway.jpg"/>
          <p:cNvPicPr>
            <a:picLocks noChangeAspect="1"/>
          </p:cNvPicPr>
          <p:nvPr/>
        </p:nvPicPr>
        <p:blipFill>
          <a:blip r:embed="rId2"/>
          <a:stretch>
            <a:fillRect/>
          </a:stretch>
        </p:blipFill>
        <p:spPr>
          <a:xfrm>
            <a:off x="838200" y="381000"/>
            <a:ext cx="7494046" cy="55632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867400" y="381000"/>
            <a:ext cx="2971800" cy="6202362"/>
          </a:xfrm>
        </p:spPr>
        <p:txBody>
          <a:bodyPr anchor="b">
            <a:noAutofit/>
          </a:bodyPr>
          <a:lstStyle/>
          <a:p>
            <a:pPr algn="l"/>
            <a:r>
              <a:rPr lang="en-GB" sz="1800" dirty="0" smtClean="0">
                <a:latin typeface="Times New Roman"/>
                <a:cs typeface="Times New Roman"/>
              </a:rPr>
              <a:t>Banquet in the Thames tunnel, 1827</a:t>
            </a:r>
            <a:br>
              <a:rPr lang="en-GB" sz="1800" dirty="0" smtClean="0">
                <a:latin typeface="Times New Roman"/>
                <a:cs typeface="Times New Roman"/>
              </a:rPr>
            </a:br>
            <a:r>
              <a:rPr lang="en-GB" sz="1800" dirty="0" smtClean="0">
                <a:latin typeface="Times New Roman"/>
                <a:cs typeface="Times New Roman"/>
              </a:rPr>
              <a:t>Artist unknown, oil on board</a:t>
            </a:r>
            <a:br>
              <a:rPr lang="en-GB" sz="1800" dirty="0" smtClean="0">
                <a:latin typeface="Times New Roman"/>
                <a:cs typeface="Times New Roman"/>
              </a:rPr>
            </a:br>
            <a:r>
              <a:rPr lang="en-GB" sz="1800" dirty="0" smtClean="0">
                <a:latin typeface="Times New Roman"/>
                <a:cs typeface="Times New Roman"/>
              </a:rPr>
              <a:t>from FD Klingender, 1968</a:t>
            </a:r>
            <a:br>
              <a:rPr lang="en-GB" sz="1800" dirty="0" smtClean="0">
                <a:latin typeface="Times New Roman"/>
                <a:cs typeface="Times New Roman"/>
              </a:rPr>
            </a:br>
            <a:r>
              <a:rPr lang="en-GB" sz="1800" dirty="0" smtClean="0">
                <a:latin typeface="Times New Roman"/>
                <a:cs typeface="Times New Roman"/>
              </a:rPr>
              <a:t/>
            </a:r>
            <a:br>
              <a:rPr lang="en-GB" sz="1800" dirty="0" smtClean="0">
                <a:latin typeface="Times New Roman"/>
                <a:cs typeface="Times New Roman"/>
              </a:rPr>
            </a:br>
            <a:r>
              <a:rPr lang="en-GB" sz="1800" dirty="0" smtClean="0">
                <a:latin typeface="Times New Roman"/>
                <a:cs typeface="Times New Roman"/>
              </a:rPr>
              <a:t/>
            </a:r>
            <a:br>
              <a:rPr lang="en-GB" sz="1800" dirty="0" smtClean="0">
                <a:latin typeface="Times New Roman"/>
                <a:cs typeface="Times New Roman"/>
              </a:rPr>
            </a:br>
            <a:r>
              <a:rPr lang="en-GB" sz="1800" dirty="0" smtClean="0">
                <a:latin typeface="Times New Roman"/>
                <a:cs typeface="Times New Roman"/>
              </a:rPr>
              <a:t/>
            </a:r>
            <a:br>
              <a:rPr lang="en-GB" sz="1800" dirty="0" smtClean="0">
                <a:latin typeface="Times New Roman"/>
                <a:cs typeface="Times New Roman"/>
              </a:rPr>
            </a:br>
            <a:r>
              <a:rPr lang="en-GB" sz="1800" dirty="0" smtClean="0">
                <a:latin typeface="Times New Roman"/>
                <a:cs typeface="Times New Roman"/>
              </a:rPr>
              <a:t>page 211: </a:t>
            </a:r>
            <a:br>
              <a:rPr lang="en-GB" sz="1800" dirty="0" smtClean="0">
                <a:latin typeface="Times New Roman"/>
                <a:cs typeface="Times New Roman"/>
              </a:rPr>
            </a:br>
            <a:r>
              <a:rPr lang="en-GB" sz="1800" dirty="0" smtClean="0">
                <a:latin typeface="Times New Roman"/>
                <a:cs typeface="Times New Roman"/>
              </a:rPr>
              <a:t>«To reassure the public &amp; the shareholders it was decided to hold a dinner in the workings on 10 Nov. 1827. (…) A few weeks later the Tunnel was inundated &amp; all work held up for many weary months while funds were raised with which to make a fresh start. » </a:t>
            </a:r>
            <a:endParaRPr lang="en-GB" sz="1800" dirty="0">
              <a:latin typeface="Times New Roman"/>
              <a:cs typeface="Times New Roman"/>
            </a:endParaRPr>
          </a:p>
        </p:txBody>
      </p:sp>
      <p:pic>
        <p:nvPicPr>
          <p:cNvPr id="4" name="Bild 3" descr="THAMES BANQUET 1827hsw_igm_ae185_157_large.jpg"/>
          <p:cNvPicPr>
            <a:picLocks noChangeAspect="1"/>
          </p:cNvPicPr>
          <p:nvPr/>
        </p:nvPicPr>
        <p:blipFill>
          <a:blip r:embed="rId2"/>
          <a:stretch>
            <a:fillRect/>
          </a:stretch>
        </p:blipFill>
        <p:spPr>
          <a:xfrm>
            <a:off x="0" y="0"/>
            <a:ext cx="5579390"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486400"/>
            <a:ext cx="7924800" cy="1066800"/>
          </a:xfrm>
        </p:spPr>
        <p:txBody>
          <a:bodyPr anchor="b">
            <a:normAutofit/>
          </a:bodyPr>
          <a:lstStyle/>
          <a:p>
            <a:pPr algn="l"/>
            <a:r>
              <a:rPr lang="en-GB" sz="1800" dirty="0" smtClean="0">
                <a:latin typeface="Times New Roman"/>
                <a:cs typeface="Times New Roman"/>
              </a:rPr>
              <a:t>Thomas Talbot Bury (1811-1877) Thames Tunnel, 1835</a:t>
            </a:r>
            <a:br>
              <a:rPr lang="en-GB" sz="1800" dirty="0" smtClean="0">
                <a:latin typeface="Times New Roman"/>
                <a:cs typeface="Times New Roman"/>
              </a:rPr>
            </a:br>
            <a:r>
              <a:rPr lang="en-GB" sz="1800" dirty="0" smtClean="0">
                <a:latin typeface="Times New Roman"/>
                <a:cs typeface="Times New Roman"/>
              </a:rPr>
              <a:t>Aquatint, from Mail Online, 13 March 2010</a:t>
            </a:r>
            <a:endParaRPr lang="en-GB" sz="1800" dirty="0">
              <a:latin typeface="Times New Roman"/>
              <a:cs typeface="Times New Roman"/>
            </a:endParaRPr>
          </a:p>
        </p:txBody>
      </p:sp>
      <p:pic>
        <p:nvPicPr>
          <p:cNvPr id="5" name="Bild 4" descr="ThamesTunnel Waterolour scan0003-3.jpg"/>
          <p:cNvPicPr>
            <a:picLocks noChangeAspect="1"/>
          </p:cNvPicPr>
          <p:nvPr/>
        </p:nvPicPr>
        <p:blipFill>
          <a:blip r:embed="rId2"/>
          <a:stretch>
            <a:fillRect/>
          </a:stretch>
        </p:blipFill>
        <p:spPr>
          <a:xfrm>
            <a:off x="832104" y="469392"/>
            <a:ext cx="7479792" cy="532180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343400"/>
            <a:ext cx="8229600" cy="1905000"/>
          </a:xfrm>
        </p:spPr>
        <p:txBody>
          <a:bodyPr anchor="b">
            <a:noAutofit/>
          </a:bodyPr>
          <a:lstStyle/>
          <a:p>
            <a:pPr algn="l"/>
            <a:r>
              <a:rPr lang="en-GB" sz="1800" dirty="0" smtClean="0">
                <a:latin typeface="Times New Roman"/>
                <a:cs typeface="Times New Roman"/>
              </a:rPr>
              <a:t>Thames Tunnel between </a:t>
            </a:r>
            <a:r>
              <a:rPr lang="en-GB" sz="1800" dirty="0" err="1" smtClean="0">
                <a:latin typeface="Times New Roman"/>
                <a:cs typeface="Times New Roman"/>
              </a:rPr>
              <a:t>Rotherhite</a:t>
            </a:r>
            <a:r>
              <a:rPr lang="en-GB" sz="1800" dirty="0" smtClean="0">
                <a:latin typeface="Times New Roman"/>
                <a:cs typeface="Times New Roman"/>
              </a:rPr>
              <a:t> and Wapping cross section of the project </a:t>
            </a:r>
            <a:r>
              <a:rPr lang="en-GB" dirty="0" smtClean="0"/>
              <a:t/>
            </a:r>
            <a:br>
              <a:rPr lang="en-GB" dirty="0" smtClean="0"/>
            </a:br>
            <a:r>
              <a:rPr lang="en-GB" sz="1800" dirty="0" smtClean="0">
                <a:latin typeface="Times New Roman"/>
                <a:cs typeface="Times New Roman"/>
              </a:rPr>
              <a:t> length 1 300 feet </a:t>
            </a:r>
            <a:br>
              <a:rPr lang="en-GB" sz="1800" dirty="0" smtClean="0">
                <a:latin typeface="Times New Roman"/>
                <a:cs typeface="Times New Roman"/>
              </a:rPr>
            </a:br>
            <a:r>
              <a:rPr lang="en-GB" sz="1800" dirty="0" smtClean="0">
                <a:latin typeface="Times New Roman"/>
                <a:cs typeface="Times New Roman"/>
              </a:rPr>
              <a:t>   </a:t>
            </a:r>
            <a:br>
              <a:rPr lang="en-GB" sz="1800" dirty="0" smtClean="0">
                <a:latin typeface="Times New Roman"/>
                <a:cs typeface="Times New Roman"/>
              </a:rPr>
            </a:br>
            <a:r>
              <a:rPr lang="en-GB" sz="1800" dirty="0" smtClean="0">
                <a:latin typeface="Times New Roman"/>
                <a:cs typeface="Times New Roman"/>
              </a:rPr>
              <a:t>Marc </a:t>
            </a:r>
            <a:r>
              <a:rPr lang="en-GB" sz="1800" dirty="0" err="1" smtClean="0">
                <a:latin typeface="Times New Roman"/>
                <a:cs typeface="Times New Roman"/>
              </a:rPr>
              <a:t>Isambard</a:t>
            </a:r>
            <a:r>
              <a:rPr lang="en-GB" sz="1800" dirty="0" smtClean="0">
                <a:latin typeface="Times New Roman"/>
                <a:cs typeface="Times New Roman"/>
              </a:rPr>
              <a:t> Brunel (1769-1849)</a:t>
            </a:r>
            <a:br>
              <a:rPr lang="en-GB" sz="1800" dirty="0" smtClean="0">
                <a:latin typeface="Times New Roman"/>
                <a:cs typeface="Times New Roman"/>
              </a:rPr>
            </a:br>
            <a:r>
              <a:rPr lang="en-GB" sz="1800" i="1" dirty="0" err="1" smtClean="0">
                <a:latin typeface="Times New Roman"/>
                <a:cs typeface="Times New Roman"/>
              </a:rPr>
              <a:t>Zeichnungen</a:t>
            </a:r>
            <a:r>
              <a:rPr lang="en-GB" sz="1800" i="1" dirty="0" smtClean="0">
                <a:latin typeface="Times New Roman"/>
                <a:cs typeface="Times New Roman"/>
              </a:rPr>
              <a:t> und </a:t>
            </a:r>
            <a:r>
              <a:rPr lang="en-GB" sz="1800" i="1" dirty="0" err="1" smtClean="0">
                <a:latin typeface="Times New Roman"/>
                <a:cs typeface="Times New Roman"/>
              </a:rPr>
              <a:t>Notizen</a:t>
            </a:r>
            <a:r>
              <a:rPr lang="en-GB" sz="1800" i="1" dirty="0" smtClean="0">
                <a:latin typeface="Times New Roman"/>
                <a:cs typeface="Times New Roman"/>
              </a:rPr>
              <a:t> von </a:t>
            </a:r>
            <a:r>
              <a:rPr lang="en-GB" sz="1800" i="1" dirty="0" err="1" smtClean="0">
                <a:latin typeface="Times New Roman"/>
                <a:cs typeface="Times New Roman"/>
              </a:rPr>
              <a:t>der</a:t>
            </a:r>
            <a:r>
              <a:rPr lang="en-GB" sz="1800" i="1" dirty="0" smtClean="0">
                <a:latin typeface="Times New Roman"/>
                <a:cs typeface="Times New Roman"/>
              </a:rPr>
              <a:t> </a:t>
            </a:r>
            <a:r>
              <a:rPr lang="en-GB" sz="1800" i="1" dirty="0" err="1" smtClean="0">
                <a:latin typeface="Times New Roman"/>
                <a:cs typeface="Times New Roman"/>
              </a:rPr>
              <a:t>Arbeiten</a:t>
            </a:r>
            <a:r>
              <a:rPr lang="en-GB" sz="1800" i="1" dirty="0" smtClean="0">
                <a:latin typeface="Times New Roman"/>
                <a:cs typeface="Times New Roman"/>
              </a:rPr>
              <a:t> an </a:t>
            </a:r>
            <a:r>
              <a:rPr lang="en-GB" sz="1800" i="1" dirty="0" err="1" smtClean="0">
                <a:latin typeface="Times New Roman"/>
                <a:cs typeface="Times New Roman"/>
              </a:rPr>
              <a:t>dem</a:t>
            </a:r>
            <a:r>
              <a:rPr lang="en-GB" sz="1800" i="1" dirty="0" smtClean="0">
                <a:latin typeface="Times New Roman"/>
                <a:cs typeface="Times New Roman"/>
              </a:rPr>
              <a:t> </a:t>
            </a:r>
            <a:r>
              <a:rPr lang="en-GB" sz="1800" i="1" dirty="0" err="1" smtClean="0">
                <a:latin typeface="Times New Roman"/>
                <a:cs typeface="Times New Roman"/>
              </a:rPr>
              <a:t>Gange</a:t>
            </a:r>
            <a:r>
              <a:rPr lang="en-GB" sz="1800" i="1" dirty="0" smtClean="0">
                <a:latin typeface="Times New Roman"/>
                <a:cs typeface="Times New Roman"/>
              </a:rPr>
              <a:t> </a:t>
            </a:r>
            <a:r>
              <a:rPr lang="en-GB" sz="1800" i="1" dirty="0" err="1" smtClean="0">
                <a:latin typeface="Times New Roman"/>
                <a:cs typeface="Times New Roman"/>
              </a:rPr>
              <a:t>unter</a:t>
            </a:r>
            <a:r>
              <a:rPr lang="en-GB" sz="1800" i="1" dirty="0" smtClean="0">
                <a:latin typeface="Times New Roman"/>
                <a:cs typeface="Times New Roman"/>
              </a:rPr>
              <a:t> </a:t>
            </a:r>
            <a:r>
              <a:rPr lang="en-GB" sz="1800" i="1" dirty="0" err="1" smtClean="0">
                <a:latin typeface="Times New Roman"/>
                <a:cs typeface="Times New Roman"/>
              </a:rPr>
              <a:t>der</a:t>
            </a:r>
            <a:r>
              <a:rPr lang="en-GB" sz="1800" i="1" dirty="0" smtClean="0">
                <a:latin typeface="Times New Roman"/>
                <a:cs typeface="Times New Roman"/>
              </a:rPr>
              <a:t> </a:t>
            </a:r>
            <a:r>
              <a:rPr lang="en-GB" sz="1800" i="1" dirty="0" err="1" smtClean="0">
                <a:latin typeface="Times New Roman"/>
                <a:cs typeface="Times New Roman"/>
              </a:rPr>
              <a:t>Themse</a:t>
            </a:r>
            <a:r>
              <a:rPr lang="en-GB" sz="1800" i="1" dirty="0" smtClean="0">
                <a:latin typeface="Times New Roman"/>
                <a:cs typeface="Times New Roman"/>
              </a:rPr>
              <a:t> von Rotherhithe </a:t>
            </a:r>
            <a:r>
              <a:rPr lang="en-GB" sz="1800" i="1" dirty="0" err="1" smtClean="0">
                <a:latin typeface="Times New Roman"/>
                <a:cs typeface="Times New Roman"/>
              </a:rPr>
              <a:t>nach</a:t>
            </a:r>
            <a:r>
              <a:rPr lang="en-GB" sz="1800" i="1" dirty="0" smtClean="0">
                <a:latin typeface="Times New Roman"/>
                <a:cs typeface="Times New Roman"/>
              </a:rPr>
              <a:t> Wapping</a:t>
            </a:r>
            <a:r>
              <a:rPr lang="en-GB" sz="1800" dirty="0" smtClean="0">
                <a:latin typeface="Times New Roman"/>
                <a:cs typeface="Times New Roman"/>
              </a:rPr>
              <a:t>, </a:t>
            </a:r>
            <a:r>
              <a:rPr lang="de-DE" sz="1800" dirty="0" smtClean="0">
                <a:latin typeface="Times New Roman"/>
                <a:cs typeface="Times New Roman"/>
              </a:rPr>
              <a:t>London, G. Schulze, 1827 </a:t>
            </a:r>
            <a:endParaRPr lang="de-DE" sz="1800" dirty="0">
              <a:latin typeface="Times New Roman"/>
              <a:cs typeface="Times New Roman"/>
            </a:endParaRPr>
          </a:p>
        </p:txBody>
      </p:sp>
      <p:pic>
        <p:nvPicPr>
          <p:cNvPr id="4" name="Bild 3"/>
          <p:cNvPicPr>
            <a:picLocks noChangeAspect="1"/>
          </p:cNvPicPr>
          <p:nvPr/>
        </p:nvPicPr>
        <p:blipFill>
          <a:blip r:embed="rId2"/>
          <a:stretch>
            <a:fillRect/>
          </a:stretch>
        </p:blipFill>
        <p:spPr>
          <a:xfrm>
            <a:off x="152400" y="1905000"/>
            <a:ext cx="8815866" cy="1981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447800" y="5867400"/>
            <a:ext cx="7086600" cy="762000"/>
          </a:xfrm>
        </p:spPr>
        <p:txBody>
          <a:bodyPr anchor="b">
            <a:noAutofit/>
          </a:bodyPr>
          <a:lstStyle/>
          <a:p>
            <a:pPr algn="l"/>
            <a:r>
              <a:rPr lang="en-GB" dirty="0" smtClean="0"/>
              <a:t>Thames Tunnel from </a:t>
            </a:r>
            <a:r>
              <a:rPr lang="en-GB" dirty="0" err="1" smtClean="0"/>
              <a:t>Rotherhite</a:t>
            </a:r>
            <a:r>
              <a:rPr lang="en-GB" dirty="0" smtClean="0"/>
              <a:t> to Wapping, project, 1.300 feet long  </a:t>
            </a:r>
            <a:r>
              <a:rPr lang="en-GB" sz="1800" dirty="0" smtClean="0">
                <a:latin typeface="Times New Roman"/>
                <a:cs typeface="Times New Roman"/>
              </a:rPr>
              <a:t> </a:t>
            </a:r>
            <a:br>
              <a:rPr lang="en-GB" sz="1800" dirty="0" smtClean="0">
                <a:latin typeface="Times New Roman"/>
                <a:cs typeface="Times New Roman"/>
              </a:rPr>
            </a:br>
            <a:r>
              <a:rPr lang="en-GB" sz="1800" dirty="0" smtClean="0">
                <a:latin typeface="Times New Roman"/>
                <a:cs typeface="Times New Roman"/>
              </a:rPr>
              <a:t>from Marc Brunel’s </a:t>
            </a:r>
            <a:r>
              <a:rPr lang="en-GB" sz="1800" i="1" dirty="0" err="1" smtClean="0">
                <a:latin typeface="Times New Roman"/>
                <a:cs typeface="Times New Roman"/>
              </a:rPr>
              <a:t>Zeichnungen</a:t>
            </a:r>
            <a:r>
              <a:rPr lang="en-GB" sz="1800" dirty="0" smtClean="0">
                <a:latin typeface="Times New Roman"/>
                <a:cs typeface="Times New Roman"/>
              </a:rPr>
              <a:t>, 1827</a:t>
            </a:r>
            <a:br>
              <a:rPr lang="en-GB" sz="1800" dirty="0" smtClean="0">
                <a:latin typeface="Times New Roman"/>
                <a:cs typeface="Times New Roman"/>
              </a:rPr>
            </a:br>
            <a:endParaRPr lang="en-GB" sz="1800" dirty="0">
              <a:latin typeface="Times New Roman"/>
              <a:cs typeface="Times New Roman"/>
            </a:endParaRPr>
          </a:p>
        </p:txBody>
      </p:sp>
      <p:pic>
        <p:nvPicPr>
          <p:cNvPr id="5" name="Bild 4"/>
          <p:cNvPicPr>
            <a:picLocks noChangeAspect="1"/>
          </p:cNvPicPr>
          <p:nvPr/>
        </p:nvPicPr>
        <p:blipFill>
          <a:blip r:embed="rId2"/>
          <a:stretch>
            <a:fillRect/>
          </a:stretch>
        </p:blipFill>
        <p:spPr>
          <a:xfrm>
            <a:off x="1524000" y="152400"/>
            <a:ext cx="6400800" cy="2764924"/>
          </a:xfrm>
          <a:prstGeom prst="rect">
            <a:avLst/>
          </a:prstGeom>
        </p:spPr>
      </p:pic>
      <p:pic>
        <p:nvPicPr>
          <p:cNvPr id="6" name="Bild 5"/>
          <p:cNvPicPr>
            <a:picLocks noChangeAspect="1"/>
          </p:cNvPicPr>
          <p:nvPr/>
        </p:nvPicPr>
        <p:blipFill>
          <a:blip r:embed="rId3"/>
          <a:stretch>
            <a:fillRect/>
          </a:stretch>
        </p:blipFill>
        <p:spPr>
          <a:xfrm>
            <a:off x="1524000" y="3102476"/>
            <a:ext cx="6400800" cy="2764924"/>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53706" y="5562600"/>
            <a:ext cx="7933094" cy="1194704"/>
          </a:xfrm>
        </p:spPr>
        <p:txBody>
          <a:bodyPr/>
          <a:lstStyle/>
          <a:p>
            <a:pPr algn="l"/>
            <a:r>
              <a:rPr lang="en-GB" dirty="0" smtClean="0"/>
              <a:t>Marc </a:t>
            </a:r>
            <a:r>
              <a:rPr lang="en-GB" dirty="0" err="1" smtClean="0"/>
              <a:t>Brunel′s</a:t>
            </a:r>
            <a:r>
              <a:rPr lang="en-GB" dirty="0" smtClean="0"/>
              <a:t> system of tunnelling with the «shield» </a:t>
            </a:r>
            <a:br>
              <a:rPr lang="en-GB" dirty="0" smtClean="0"/>
            </a:br>
            <a:r>
              <a:rPr lang="en-GB" dirty="0" smtClean="0"/>
              <a:t>progressing in front of the brick vault</a:t>
            </a:r>
            <a:br>
              <a:rPr lang="en-GB" dirty="0" smtClean="0"/>
            </a:br>
            <a:r>
              <a:rPr lang="en-GB" dirty="0" smtClean="0"/>
              <a:t>Xylograph, 1827 circa, from </a:t>
            </a:r>
            <a:r>
              <a:rPr lang="en-GB" dirty="0" err="1" smtClean="0"/>
              <a:t>Wikipedia</a:t>
            </a:r>
            <a:r>
              <a:rPr lang="en-GB" dirty="0" smtClean="0"/>
              <a:t> </a:t>
            </a:r>
            <a:r>
              <a:rPr lang="en-GB" i="1" dirty="0" smtClean="0"/>
              <a:t>Thames </a:t>
            </a:r>
            <a:r>
              <a:rPr lang="en-GB" dirty="0" smtClean="0"/>
              <a:t>Tunnel, 12 April 2014   </a:t>
            </a:r>
            <a:endParaRPr lang="en-GB" dirty="0"/>
          </a:p>
        </p:txBody>
      </p:sp>
      <p:pic>
        <p:nvPicPr>
          <p:cNvPr id="3" name="Bild 2" descr="Thames_tunnel_shield.png"/>
          <p:cNvPicPr>
            <a:picLocks noChangeAspect="1"/>
          </p:cNvPicPr>
          <p:nvPr/>
        </p:nvPicPr>
        <p:blipFill>
          <a:blip r:embed="rId2"/>
          <a:stretch>
            <a:fillRect/>
          </a:stretch>
        </p:blipFill>
        <p:spPr>
          <a:xfrm>
            <a:off x="753706" y="304800"/>
            <a:ext cx="7780694" cy="535849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3276600"/>
            <a:ext cx="3429000" cy="3124200"/>
          </a:xfrm>
        </p:spPr>
        <p:txBody>
          <a:bodyPr anchor="b"/>
          <a:lstStyle/>
          <a:p>
            <a:pPr algn="l"/>
            <a:r>
              <a:rPr lang="en-GB" dirty="0" smtClean="0"/>
              <a:t>Marc Brunel &amp; Thomas Cochrane tunnelling shield</a:t>
            </a:r>
            <a:br>
              <a:rPr lang="en-GB" dirty="0" smtClean="0"/>
            </a:br>
            <a:r>
              <a:rPr lang="en-GB" dirty="0" smtClean="0"/>
              <a:t>Model at the Brunel Museum</a:t>
            </a:r>
            <a:br>
              <a:rPr lang="en-GB" dirty="0" smtClean="0"/>
            </a:br>
            <a:r>
              <a:rPr lang="en-GB" dirty="0" smtClean="0"/>
              <a:t>at Rotherhithe</a:t>
            </a:r>
            <a:br>
              <a:rPr lang="en-GB" dirty="0" smtClean="0"/>
            </a:br>
            <a:r>
              <a:rPr lang="en-GB" dirty="0" smtClean="0"/>
              <a:t/>
            </a:r>
            <a:br>
              <a:rPr lang="en-GB" dirty="0" smtClean="0"/>
            </a:br>
            <a:r>
              <a:rPr lang="en-GB" dirty="0" smtClean="0"/>
              <a:t> </a:t>
            </a:r>
            <a:br>
              <a:rPr lang="en-GB" dirty="0" smtClean="0"/>
            </a:br>
            <a:r>
              <a:rPr lang="en-GB" dirty="0" smtClean="0"/>
              <a:t/>
            </a:r>
            <a:br>
              <a:rPr lang="en-GB" dirty="0" smtClean="0"/>
            </a:br>
            <a:r>
              <a:rPr lang="en-GB" dirty="0" smtClean="0"/>
              <a:t>from </a:t>
            </a:r>
            <a:r>
              <a:rPr lang="en-GB" dirty="0" err="1" smtClean="0"/>
              <a:t>Wikipedia</a:t>
            </a:r>
            <a:r>
              <a:rPr lang="en-GB" dirty="0" smtClean="0"/>
              <a:t> </a:t>
            </a:r>
            <a:r>
              <a:rPr lang="en-GB" i="1" dirty="0" smtClean="0"/>
              <a:t>Thames Tunnel</a:t>
            </a:r>
            <a:r>
              <a:rPr lang="en-GB" dirty="0" smtClean="0"/>
              <a:t/>
            </a:r>
            <a:br>
              <a:rPr lang="en-GB" dirty="0" smtClean="0"/>
            </a:br>
            <a:r>
              <a:rPr lang="en-GB" dirty="0" smtClean="0"/>
              <a:t>12 April 2014 </a:t>
            </a:r>
            <a:endParaRPr lang="en-GB" dirty="0"/>
          </a:p>
        </p:txBody>
      </p:sp>
      <p:pic>
        <p:nvPicPr>
          <p:cNvPr id="3" name="Bild 2" descr="Brunel-shield.JPG"/>
          <p:cNvPicPr>
            <a:picLocks noChangeAspect="1"/>
          </p:cNvPicPr>
          <p:nvPr/>
        </p:nvPicPr>
        <p:blipFill>
          <a:blip r:embed="rId2"/>
          <a:stretch>
            <a:fillRect/>
          </a:stretch>
        </p:blipFill>
        <p:spPr>
          <a:xfrm>
            <a:off x="0" y="0"/>
            <a:ext cx="5143500" cy="6858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5715000"/>
            <a:ext cx="7543800" cy="838200"/>
          </a:xfrm>
        </p:spPr>
        <p:txBody>
          <a:bodyPr>
            <a:normAutofit/>
          </a:bodyPr>
          <a:lstStyle/>
          <a:p>
            <a:pPr algn="l"/>
            <a:r>
              <a:rPr lang="en-GB" dirty="0" smtClean="0"/>
              <a:t>The excavating technique of «the shield» </a:t>
            </a:r>
            <a:br>
              <a:rPr lang="en-GB" dirty="0" smtClean="0"/>
            </a:br>
            <a:r>
              <a:rPr lang="en-GB" dirty="0" smtClean="0"/>
              <a:t>from Marc Brunel’s </a:t>
            </a:r>
            <a:r>
              <a:rPr lang="en-GB" i="1" dirty="0" err="1" smtClean="0"/>
              <a:t>Zeichnungen</a:t>
            </a:r>
            <a:r>
              <a:rPr lang="en-GB" dirty="0" smtClean="0"/>
              <a:t>, 1827</a:t>
            </a:r>
            <a:endParaRPr lang="en-GB" sz="1800" dirty="0">
              <a:latin typeface="Times New Roman"/>
              <a:cs typeface="Times New Roman"/>
            </a:endParaRPr>
          </a:p>
        </p:txBody>
      </p:sp>
      <p:pic>
        <p:nvPicPr>
          <p:cNvPr id="5" name="Bild 4"/>
          <p:cNvPicPr>
            <a:picLocks noChangeAspect="1"/>
          </p:cNvPicPr>
          <p:nvPr/>
        </p:nvPicPr>
        <p:blipFill>
          <a:blip r:embed="rId2"/>
          <a:stretch>
            <a:fillRect/>
          </a:stretch>
        </p:blipFill>
        <p:spPr>
          <a:xfrm>
            <a:off x="1143000" y="568551"/>
            <a:ext cx="6939367" cy="507024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0"/>
            <a:ext cx="7162800" cy="1143000"/>
          </a:xfrm>
        </p:spPr>
        <p:txBody>
          <a:bodyPr anchor="b">
            <a:normAutofit/>
          </a:bodyPr>
          <a:lstStyle/>
          <a:p>
            <a:pPr algn="l"/>
            <a:r>
              <a:rPr lang="en-AU" sz="1800" dirty="0" smtClean="0">
                <a:latin typeface="Times New Roman"/>
                <a:cs typeface="Times New Roman"/>
              </a:rPr>
              <a:t>Thames Tunnel, 1st flood, 1827, xylograph</a:t>
            </a:r>
            <a:br>
              <a:rPr lang="en-AU" sz="1800" dirty="0" smtClean="0">
                <a:latin typeface="Times New Roman"/>
                <a:cs typeface="Times New Roman"/>
              </a:rPr>
            </a:br>
            <a:r>
              <a:rPr lang="en-AU" dirty="0" smtClean="0"/>
              <a:t>from </a:t>
            </a:r>
            <a:r>
              <a:rPr lang="en-AU" dirty="0" err="1" smtClean="0"/>
              <a:t>Wikipedia</a:t>
            </a:r>
            <a:r>
              <a:rPr lang="en-AU" dirty="0" smtClean="0"/>
              <a:t>, </a:t>
            </a:r>
            <a:r>
              <a:rPr lang="en-AU" i="1" dirty="0" smtClean="0"/>
              <a:t>Thames Tunnel</a:t>
            </a:r>
            <a:r>
              <a:rPr lang="en-AU" dirty="0" smtClean="0"/>
              <a:t>, 12 April 2014 </a:t>
            </a:r>
            <a:endParaRPr lang="en-AU" sz="1800" dirty="0">
              <a:latin typeface="Times New Roman"/>
              <a:cs typeface="Times New Roman"/>
            </a:endParaRPr>
          </a:p>
        </p:txBody>
      </p:sp>
      <p:pic>
        <p:nvPicPr>
          <p:cNvPr id="5" name="Bild 4" descr="Brunel Thames tunnel flood.jpg"/>
          <p:cNvPicPr>
            <a:picLocks noChangeAspect="1"/>
          </p:cNvPicPr>
          <p:nvPr/>
        </p:nvPicPr>
        <p:blipFill>
          <a:blip r:embed="rId2"/>
          <a:stretch>
            <a:fillRect/>
          </a:stretch>
        </p:blipFill>
        <p:spPr>
          <a:xfrm>
            <a:off x="685800" y="685800"/>
            <a:ext cx="7924800" cy="491787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65519" y="5562600"/>
            <a:ext cx="7035481" cy="914400"/>
          </a:xfrm>
        </p:spPr>
        <p:txBody>
          <a:bodyPr anchor="b">
            <a:normAutofit/>
          </a:bodyPr>
          <a:lstStyle/>
          <a:p>
            <a:pPr algn="l"/>
            <a:r>
              <a:rPr lang="en-GB" dirty="0" err="1" smtClean="0"/>
              <a:t>R</a:t>
            </a:r>
            <a:r>
              <a:rPr lang="en-GB" sz="1800" dirty="0" err="1" smtClean="0">
                <a:latin typeface="Times New Roman"/>
                <a:cs typeface="Times New Roman"/>
              </a:rPr>
              <a:t>estauration</a:t>
            </a:r>
            <a:r>
              <a:rPr lang="en-GB" sz="1800" dirty="0" smtClean="0">
                <a:latin typeface="Times New Roman"/>
                <a:cs typeface="Times New Roman"/>
              </a:rPr>
              <a:t> of the brick vault in 1827 by </a:t>
            </a:r>
            <a:r>
              <a:rPr lang="en-GB" sz="1800" dirty="0" err="1" smtClean="0">
                <a:latin typeface="Times New Roman"/>
                <a:cs typeface="Times New Roman"/>
              </a:rPr>
              <a:t>Isambard</a:t>
            </a:r>
            <a:r>
              <a:rPr lang="en-GB" sz="1800" dirty="0" smtClean="0">
                <a:latin typeface="Times New Roman"/>
                <a:cs typeface="Times New Roman"/>
              </a:rPr>
              <a:t> Kingdom Brunel </a:t>
            </a:r>
            <a:br>
              <a:rPr lang="en-GB" sz="1800" dirty="0" smtClean="0">
                <a:latin typeface="Times New Roman"/>
                <a:cs typeface="Times New Roman"/>
              </a:rPr>
            </a:br>
            <a:r>
              <a:rPr lang="en-GB" dirty="0" smtClean="0"/>
              <a:t>from Marc Brunel’s </a:t>
            </a:r>
            <a:r>
              <a:rPr lang="en-GB" i="1" dirty="0" err="1" smtClean="0"/>
              <a:t>Zeichnungen</a:t>
            </a:r>
            <a:r>
              <a:rPr lang="en-GB" dirty="0" smtClean="0"/>
              <a:t>, 1827</a:t>
            </a:r>
            <a:r>
              <a:rPr lang="en-GB" sz="1800" dirty="0" smtClean="0">
                <a:latin typeface="Times New Roman"/>
                <a:cs typeface="Times New Roman"/>
              </a:rPr>
              <a:t> </a:t>
            </a:r>
            <a:endParaRPr lang="en-GB" sz="1800" dirty="0">
              <a:latin typeface="Times New Roman"/>
              <a:cs typeface="Times New Roman"/>
            </a:endParaRPr>
          </a:p>
        </p:txBody>
      </p:sp>
      <p:pic>
        <p:nvPicPr>
          <p:cNvPr id="4" name="Bild 3"/>
          <p:cNvPicPr>
            <a:picLocks noChangeAspect="1"/>
          </p:cNvPicPr>
          <p:nvPr/>
        </p:nvPicPr>
        <p:blipFill>
          <a:blip r:embed="rId2"/>
          <a:stretch>
            <a:fillRect/>
          </a:stretch>
        </p:blipFill>
        <p:spPr>
          <a:xfrm>
            <a:off x="1041721" y="474133"/>
            <a:ext cx="7060558" cy="5164667"/>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5181600"/>
            <a:ext cx="8229600" cy="1524000"/>
          </a:xfrm>
        </p:spPr>
        <p:txBody>
          <a:bodyPr/>
          <a:lstStyle/>
          <a:p>
            <a:pPr algn="l"/>
            <a:r>
              <a:rPr lang="en-GB" smtClean="0"/>
              <a:t>Sir Isambart Marc Brunel’s Medal</a:t>
            </a:r>
            <a:br>
              <a:rPr lang="en-GB" smtClean="0"/>
            </a:br>
            <a:r>
              <a:rPr lang="en-GB" smtClean="0"/>
              <a:t>coined by J. Taylor, ca. 1848</a:t>
            </a:r>
            <a:br>
              <a:rPr lang="en-GB" smtClean="0"/>
            </a:br>
            <a:r>
              <a:rPr lang="en-GB" i="1" smtClean="0"/>
              <a:t>The Wonderful Iron Shield used in Constructing the Thames Tunnel, 200 Tns Wt</a:t>
            </a:r>
            <a:br>
              <a:rPr lang="en-GB" i="1" smtClean="0"/>
            </a:br>
            <a:r>
              <a:rPr lang="en-GB" i="1" smtClean="0"/>
              <a:t>Dimensions of Excavation below High Water Mark </a:t>
            </a:r>
            <a:endParaRPr lang="en-GB" i="1"/>
          </a:p>
        </p:txBody>
      </p:sp>
      <p:pic>
        <p:nvPicPr>
          <p:cNvPr id="3" name="Bild 2" descr="THAMES MEDAL BrunelGM.jpg"/>
          <p:cNvPicPr>
            <a:picLocks noChangeAspect="1"/>
          </p:cNvPicPr>
          <p:nvPr/>
        </p:nvPicPr>
        <p:blipFill>
          <a:blip r:embed="rId2"/>
          <a:stretch>
            <a:fillRect/>
          </a:stretch>
        </p:blipFill>
        <p:spPr>
          <a:xfrm>
            <a:off x="0" y="533400"/>
            <a:ext cx="9144000" cy="4572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812800" y="5334000"/>
            <a:ext cx="7797800" cy="1143000"/>
          </a:xfrm>
        </p:spPr>
        <p:txBody>
          <a:bodyPr anchor="b"/>
          <a:lstStyle/>
          <a:p>
            <a:pPr algn="l"/>
            <a:r>
              <a:rPr lang="en-GB" dirty="0" smtClean="0"/>
              <a:t>Marc &amp; </a:t>
            </a:r>
            <a:r>
              <a:rPr lang="en-GB" dirty="0" err="1" smtClean="0"/>
              <a:t>Isambard</a:t>
            </a:r>
            <a:r>
              <a:rPr lang="en-GB" dirty="0" smtClean="0"/>
              <a:t> </a:t>
            </a:r>
            <a:r>
              <a:rPr lang="en-GB" dirty="0" err="1" smtClean="0"/>
              <a:t>Brunel′s</a:t>
            </a:r>
            <a:r>
              <a:rPr lang="en-GB" dirty="0" smtClean="0"/>
              <a:t> Thames tunnel in its present function</a:t>
            </a:r>
            <a:br>
              <a:rPr lang="en-GB" dirty="0" smtClean="0"/>
            </a:br>
            <a:r>
              <a:rPr lang="en-GB" dirty="0" smtClean="0"/>
              <a:t>Picture by Urban 75, 12th March 2010   </a:t>
            </a:r>
            <a:endParaRPr lang="en-GB" dirty="0"/>
          </a:p>
        </p:txBody>
      </p:sp>
      <p:pic>
        <p:nvPicPr>
          <p:cNvPr id="3" name="Bild 2" descr="brunel-thames-tunnel-14.jpg"/>
          <p:cNvPicPr>
            <a:picLocks noChangeAspect="1"/>
          </p:cNvPicPr>
          <p:nvPr/>
        </p:nvPicPr>
        <p:blipFill>
          <a:blip r:embed="rId2"/>
          <a:stretch>
            <a:fillRect/>
          </a:stretch>
        </p:blipFill>
        <p:spPr>
          <a:xfrm>
            <a:off x="889000" y="571500"/>
            <a:ext cx="7366000" cy="49149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486400"/>
            <a:ext cx="7797800" cy="1143000"/>
          </a:xfrm>
        </p:spPr>
        <p:txBody>
          <a:bodyPr/>
          <a:lstStyle/>
          <a:p>
            <a:pPr algn="l"/>
            <a:r>
              <a:rPr lang="en-GB" dirty="0" smtClean="0"/>
              <a:t>The brick vault</a:t>
            </a:r>
            <a:br>
              <a:rPr lang="en-GB" dirty="0" smtClean="0"/>
            </a:br>
            <a:r>
              <a:rPr lang="en-GB" dirty="0" smtClean="0"/>
              <a:t>Marc &amp; </a:t>
            </a:r>
            <a:r>
              <a:rPr lang="en-GB" dirty="0" err="1" smtClean="0"/>
              <a:t>Isambard</a:t>
            </a:r>
            <a:r>
              <a:rPr lang="en-GB" dirty="0" smtClean="0"/>
              <a:t> </a:t>
            </a:r>
            <a:r>
              <a:rPr lang="en-GB" dirty="0" err="1" smtClean="0"/>
              <a:t>Brunel′s</a:t>
            </a:r>
            <a:r>
              <a:rPr lang="en-GB" dirty="0" smtClean="0"/>
              <a:t> Thames tunnel in its present function</a:t>
            </a:r>
            <a:br>
              <a:rPr lang="en-GB" dirty="0" smtClean="0"/>
            </a:br>
            <a:r>
              <a:rPr lang="en-GB" dirty="0" smtClean="0"/>
              <a:t>Picture by Urban 75, 12th March 2010 </a:t>
            </a:r>
            <a:endParaRPr lang="de-DE" dirty="0"/>
          </a:p>
        </p:txBody>
      </p:sp>
      <p:pic>
        <p:nvPicPr>
          <p:cNvPr id="3" name="Bild 2" descr="brunel-thames-tunnel-15.jpg"/>
          <p:cNvPicPr>
            <a:picLocks noChangeAspect="1"/>
          </p:cNvPicPr>
          <p:nvPr/>
        </p:nvPicPr>
        <p:blipFill>
          <a:blip r:embed="rId2"/>
          <a:stretch>
            <a:fillRect/>
          </a:stretch>
        </p:blipFill>
        <p:spPr>
          <a:xfrm>
            <a:off x="889000" y="609600"/>
            <a:ext cx="7366000" cy="47244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143000" y="5257800"/>
            <a:ext cx="7474656" cy="1143000"/>
          </a:xfrm>
        </p:spPr>
        <p:txBody>
          <a:bodyPr anchor="b"/>
          <a:lstStyle/>
          <a:p>
            <a:pPr algn="l"/>
            <a:r>
              <a:rPr lang="de-DE" dirty="0" smtClean="0"/>
              <a:t>East London Line</a:t>
            </a:r>
            <a:endParaRPr lang="de-DE" dirty="0"/>
          </a:p>
        </p:txBody>
      </p:sp>
      <p:pic>
        <p:nvPicPr>
          <p:cNvPr id="3" name="Bild 2" descr="thames_tunnel_map.jpg"/>
          <p:cNvPicPr>
            <a:picLocks noChangeAspect="1"/>
          </p:cNvPicPr>
          <p:nvPr/>
        </p:nvPicPr>
        <p:blipFill>
          <a:blip r:embed="rId2"/>
          <a:stretch>
            <a:fillRect/>
          </a:stretch>
        </p:blipFill>
        <p:spPr>
          <a:xfrm>
            <a:off x="1212144" y="609600"/>
            <a:ext cx="6712656" cy="51054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05400" y="1524000"/>
            <a:ext cx="3810000" cy="4876800"/>
          </a:xfrm>
        </p:spPr>
        <p:txBody>
          <a:bodyPr anchor="b">
            <a:noAutofit/>
          </a:bodyPr>
          <a:lstStyle/>
          <a:p>
            <a:pPr algn="l"/>
            <a:r>
              <a:rPr lang="en-GB" i="1" dirty="0" err="1" smtClean="0"/>
              <a:t>Ce</a:t>
            </a:r>
            <a:r>
              <a:rPr lang="en-GB" i="1" dirty="0" smtClean="0"/>
              <a:t> </a:t>
            </a:r>
            <a:r>
              <a:rPr lang="en-GB" i="1" dirty="0" err="1" smtClean="0"/>
              <a:t>qu′il</a:t>
            </a:r>
            <a:r>
              <a:rPr lang="en-GB" i="1" dirty="0" smtClean="0"/>
              <a:t> </a:t>
            </a:r>
            <a:r>
              <a:rPr lang="en-GB" i="1" dirty="0" err="1" smtClean="0"/>
              <a:t>y</a:t>
            </a:r>
            <a:r>
              <a:rPr lang="en-GB" i="1" dirty="0" smtClean="0"/>
              <a:t> a </a:t>
            </a:r>
            <a:r>
              <a:rPr lang="en-GB" i="1" dirty="0" err="1" smtClean="0"/>
              <a:t>sous</a:t>
            </a:r>
            <a:r>
              <a:rPr lang="en-GB" i="1" dirty="0" smtClean="0"/>
              <a:t> le </a:t>
            </a:r>
            <a:r>
              <a:rPr lang="en-GB" i="1" dirty="0" err="1" smtClean="0"/>
              <a:t>pavé</a:t>
            </a:r>
            <a:r>
              <a:rPr lang="en-GB" i="1" dirty="0" smtClean="0"/>
              <a:t> de </a:t>
            </a:r>
            <a:r>
              <a:rPr lang="en-GB" i="1" dirty="0" err="1" smtClean="0"/>
              <a:t>Londres</a:t>
            </a:r>
            <a:r>
              <a:rPr lang="en-GB" i="1" dirty="0" smtClean="0"/>
              <a:t> </a:t>
            </a:r>
            <a:r>
              <a:rPr lang="en-GB" dirty="0" smtClean="0"/>
              <a:t/>
            </a:r>
            <a:br>
              <a:rPr lang="en-GB" dirty="0" smtClean="0"/>
            </a:br>
            <a:r>
              <a:rPr lang="en-GB" dirty="0" smtClean="0"/>
              <a:t>alias</a:t>
            </a:r>
            <a:br>
              <a:rPr lang="en-GB" dirty="0" smtClean="0"/>
            </a:br>
            <a:r>
              <a:rPr lang="en-GB" i="1" dirty="0" smtClean="0"/>
              <a:t>What do you find under the streets of London</a:t>
            </a:r>
            <a:r>
              <a:rPr lang="en-GB" dirty="0" smtClean="0"/>
              <a:t/>
            </a:r>
            <a:br>
              <a:rPr lang="en-GB" dirty="0" smtClean="0"/>
            </a:br>
            <a:r>
              <a:rPr lang="en-GB" dirty="0" smtClean="0"/>
              <a:t>heliograph</a:t>
            </a:r>
            <a:br>
              <a:rPr lang="en-GB" dirty="0" smtClean="0"/>
            </a:br>
            <a:r>
              <a:rPr lang="en-GB" dirty="0" smtClean="0"/>
              <a:t> </a:t>
            </a:r>
            <a:br>
              <a:rPr lang="en-GB" dirty="0" smtClean="0"/>
            </a:br>
            <a:r>
              <a:rPr lang="en-GB" dirty="0" smtClean="0"/>
              <a:t>from Gaston </a:t>
            </a:r>
            <a:r>
              <a:rPr lang="en-GB" dirty="0" err="1" smtClean="0"/>
              <a:t>Tissandier</a:t>
            </a:r>
            <a:r>
              <a:rPr lang="en-GB" dirty="0" smtClean="0"/>
              <a:t>, </a:t>
            </a:r>
            <a:r>
              <a:rPr lang="en-GB" i="1" dirty="0" smtClean="0"/>
              <a:t>La Nature, Revue des Sciences et de </a:t>
            </a:r>
            <a:r>
              <a:rPr lang="en-GB" i="1" dirty="0" err="1" smtClean="0"/>
              <a:t>leur</a:t>
            </a:r>
            <a:r>
              <a:rPr lang="en-GB" i="1" dirty="0" smtClean="0"/>
              <a:t> application aux Arts &amp; </a:t>
            </a:r>
            <a:r>
              <a:rPr lang="en-GB" i="1" dirty="0" err="1" smtClean="0"/>
              <a:t>à</a:t>
            </a:r>
            <a:r>
              <a:rPr lang="en-GB" i="1" dirty="0" smtClean="0"/>
              <a:t> </a:t>
            </a:r>
            <a:r>
              <a:rPr lang="en-GB" i="1" dirty="0" err="1" smtClean="0"/>
              <a:t>l‘Industrie</a:t>
            </a:r>
            <a:r>
              <a:rPr lang="en-GB" dirty="0" smtClean="0"/>
              <a:t>,</a:t>
            </a:r>
            <a:br>
              <a:rPr lang="en-GB" dirty="0" smtClean="0"/>
            </a:br>
            <a:r>
              <a:rPr lang="en-GB" dirty="0" smtClean="0"/>
              <a:t>1884, vol. II</a:t>
            </a:r>
            <a:br>
              <a:rPr lang="en-GB" dirty="0" smtClean="0"/>
            </a:br>
            <a:r>
              <a:rPr lang="en-GB" dirty="0" smtClean="0"/>
              <a:t/>
            </a:r>
            <a:br>
              <a:rPr lang="en-GB" dirty="0" smtClean="0"/>
            </a:br>
            <a:r>
              <a:rPr lang="en-GB" dirty="0" smtClean="0"/>
              <a:t>from Louis </a:t>
            </a:r>
            <a:r>
              <a:rPr lang="en-GB" dirty="0" err="1" smtClean="0"/>
              <a:t>Figuier</a:t>
            </a:r>
            <a:r>
              <a:rPr lang="en-GB" dirty="0" smtClean="0"/>
              <a:t>, </a:t>
            </a:r>
            <a:r>
              <a:rPr lang="en-GB" i="1" dirty="0" err="1" smtClean="0"/>
              <a:t>Grands</a:t>
            </a:r>
            <a:r>
              <a:rPr lang="en-GB" i="1" dirty="0" smtClean="0"/>
              <a:t> Tunnels &amp; Railways </a:t>
            </a:r>
            <a:r>
              <a:rPr lang="en-GB" i="1" dirty="0" err="1" smtClean="0"/>
              <a:t>métropolitains</a:t>
            </a:r>
            <a:r>
              <a:rPr lang="en-GB" dirty="0" smtClean="0"/>
              <a:t>, Paris, </a:t>
            </a:r>
            <a:r>
              <a:rPr lang="en-GB" dirty="0" err="1" smtClean="0"/>
              <a:t>Marpon</a:t>
            </a:r>
            <a:r>
              <a:rPr lang="en-GB" dirty="0" smtClean="0"/>
              <a:t> &amp; Flammarion, 1884  </a:t>
            </a:r>
            <a:endParaRPr lang="en-GB" dirty="0"/>
          </a:p>
        </p:txBody>
      </p:sp>
      <p:pic>
        <p:nvPicPr>
          <p:cNvPr id="3" name="Bild 2" descr="LONDON Tissandier .JPG"/>
          <p:cNvPicPr>
            <a:picLocks noChangeAspect="1"/>
          </p:cNvPicPr>
          <p:nvPr/>
        </p:nvPicPr>
        <p:blipFill>
          <a:blip r:embed="rId2"/>
          <a:stretch>
            <a:fillRect/>
          </a:stretch>
        </p:blipFill>
        <p:spPr>
          <a:xfrm>
            <a:off x="-1" y="0"/>
            <a:ext cx="4943159" cy="6858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90600" y="5486400"/>
            <a:ext cx="7620000" cy="1143000"/>
          </a:xfrm>
        </p:spPr>
        <p:txBody>
          <a:bodyPr anchor="b"/>
          <a:lstStyle/>
          <a:p>
            <a:pPr algn="l"/>
            <a:r>
              <a:rPr lang="en-GB" smtClean="0"/>
              <a:t>City of Chandigarh</a:t>
            </a:r>
            <a:br>
              <a:rPr lang="en-GB" smtClean="0"/>
            </a:br>
            <a:r>
              <a:rPr lang="en-GB" smtClean="0"/>
              <a:t>Manhole, cast iron, design by Pierre Jeanneret, 1960 circa </a:t>
            </a:r>
            <a:br>
              <a:rPr lang="en-GB" smtClean="0"/>
            </a:br>
            <a:r>
              <a:rPr lang="en-GB" smtClean="0"/>
              <a:t>Photo Edmond Charrière,  February 2011</a:t>
            </a:r>
            <a:endParaRPr lang="en-GB"/>
          </a:p>
        </p:txBody>
      </p:sp>
      <p:pic>
        <p:nvPicPr>
          <p:cNvPr id="3" name="Picture 4" descr="CHANDI P1020381 (adjusted)"/>
          <p:cNvPicPr>
            <a:picLocks noChangeAspect="1" noChangeArrowheads="1"/>
          </p:cNvPicPr>
          <p:nvPr/>
        </p:nvPicPr>
        <p:blipFill>
          <a:blip r:embed="rId2"/>
          <a:srcRect/>
          <a:stretch>
            <a:fillRect/>
          </a:stretch>
        </p:blipFill>
        <p:spPr bwMode="auto">
          <a:xfrm>
            <a:off x="1066800" y="381000"/>
            <a:ext cx="7010400" cy="5257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638800" y="3124200"/>
            <a:ext cx="3200400" cy="3124200"/>
          </a:xfrm>
        </p:spPr>
        <p:txBody>
          <a:bodyPr anchor="b">
            <a:noAutofit/>
          </a:bodyPr>
          <a:lstStyle/>
          <a:p>
            <a:pPr algn="l"/>
            <a:r>
              <a:rPr lang="en-GB" dirty="0" smtClean="0"/>
              <a:t/>
            </a:r>
            <a:br>
              <a:rPr lang="en-GB" dirty="0" smtClean="0"/>
            </a:br>
            <a:r>
              <a:rPr lang="en-GB" dirty="0" smtClean="0"/>
              <a:t>Department of Tourism</a:t>
            </a:r>
            <a:br>
              <a:rPr lang="en-GB" dirty="0" smtClean="0"/>
            </a:br>
            <a:r>
              <a:rPr lang="en-GB" dirty="0" smtClean="0"/>
              <a:t>Chandigarh Administration</a:t>
            </a:r>
            <a:br>
              <a:rPr lang="en-GB" dirty="0" smtClean="0"/>
            </a:br>
            <a:r>
              <a:rPr lang="en-GB" dirty="0" smtClean="0"/>
              <a:t>2010</a:t>
            </a:r>
            <a:endParaRPr lang="en-GB" dirty="0"/>
          </a:p>
        </p:txBody>
      </p:sp>
      <p:pic>
        <p:nvPicPr>
          <p:cNvPr id="3" name="Bild 2" descr="CHANDI CITY MAP .JPG"/>
          <p:cNvPicPr>
            <a:picLocks noChangeAspect="1"/>
          </p:cNvPicPr>
          <p:nvPr/>
        </p:nvPicPr>
        <p:blipFill>
          <a:blip r:embed="rId2"/>
          <a:stretch>
            <a:fillRect/>
          </a:stretch>
        </p:blipFill>
        <p:spPr>
          <a:xfrm>
            <a:off x="0" y="0"/>
            <a:ext cx="5329359" cy="68580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2286000"/>
            <a:ext cx="3505200" cy="4191000"/>
          </a:xfrm>
        </p:spPr>
        <p:txBody>
          <a:bodyPr anchor="b">
            <a:noAutofit/>
          </a:bodyPr>
          <a:lstStyle/>
          <a:p>
            <a:pPr algn="l"/>
            <a:r>
              <a:rPr lang="en-GB" dirty="0" err="1" smtClean="0"/>
              <a:t>Félix</a:t>
            </a:r>
            <a:r>
              <a:rPr lang="en-GB" dirty="0" smtClean="0"/>
              <a:t> </a:t>
            </a:r>
            <a:r>
              <a:rPr lang="en-GB" dirty="0" err="1" smtClean="0"/>
              <a:t>Tournachon</a:t>
            </a:r>
            <a:r>
              <a:rPr lang="en-GB" dirty="0" smtClean="0"/>
              <a:t> </a:t>
            </a:r>
            <a:br>
              <a:rPr lang="en-GB" dirty="0" smtClean="0"/>
            </a:br>
            <a:r>
              <a:rPr lang="en-GB" dirty="0" smtClean="0"/>
              <a:t>alias</a:t>
            </a:r>
            <a:br>
              <a:rPr lang="en-GB" dirty="0" smtClean="0"/>
            </a:br>
            <a:r>
              <a:rPr lang="en-GB" dirty="0" err="1" smtClean="0"/>
              <a:t>Nadar</a:t>
            </a:r>
            <a:r>
              <a:rPr lang="en-GB" dirty="0" smtClean="0"/>
              <a:t> (1820-1910)</a:t>
            </a:r>
            <a:br>
              <a:rPr lang="en-GB" dirty="0" smtClean="0"/>
            </a:br>
            <a:r>
              <a:rPr lang="en-GB" dirty="0" smtClean="0"/>
              <a:t/>
            </a:r>
            <a:br>
              <a:rPr lang="en-GB" dirty="0" smtClean="0"/>
            </a:br>
            <a:r>
              <a:rPr lang="en-GB" dirty="0" smtClean="0"/>
              <a:t>Paris’ sewer </a:t>
            </a:r>
            <a:br>
              <a:rPr lang="en-GB" dirty="0" smtClean="0"/>
            </a:br>
            <a:r>
              <a:rPr lang="en-GB" dirty="0" smtClean="0"/>
              <a:t>photograph under phosphorescent light</a:t>
            </a:r>
            <a:br>
              <a:rPr lang="en-GB" dirty="0" smtClean="0"/>
            </a:br>
            <a:r>
              <a:rPr lang="en-GB" dirty="0" smtClean="0"/>
              <a:t>1861 circa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from </a:t>
            </a:r>
            <a:r>
              <a:rPr lang="en-GB" dirty="0" err="1" smtClean="0"/>
              <a:t>Wikimedia</a:t>
            </a:r>
            <a:r>
              <a:rPr lang="en-GB" dirty="0" smtClean="0"/>
              <a:t> Commons</a:t>
            </a:r>
            <a:br>
              <a:rPr lang="en-GB" dirty="0" smtClean="0"/>
            </a:br>
            <a:r>
              <a:rPr lang="en-GB" i="1" dirty="0" smtClean="0"/>
              <a:t>Les </a:t>
            </a:r>
            <a:r>
              <a:rPr lang="en-GB" i="1" dirty="0" err="1" smtClean="0"/>
              <a:t>égouts</a:t>
            </a:r>
            <a:r>
              <a:rPr lang="en-GB" i="1" dirty="0" smtClean="0"/>
              <a:t> de Paris </a:t>
            </a:r>
            <a:r>
              <a:rPr lang="en-GB" dirty="0" smtClean="0"/>
              <a:t> </a:t>
            </a:r>
            <a:br>
              <a:rPr lang="en-GB" dirty="0" smtClean="0"/>
            </a:br>
            <a:r>
              <a:rPr lang="en-GB" dirty="0" smtClean="0"/>
              <a:t>2 </a:t>
            </a:r>
            <a:r>
              <a:rPr lang="en-GB" dirty="0" err="1" smtClean="0"/>
              <a:t>jan</a:t>
            </a:r>
            <a:r>
              <a:rPr lang="en-GB" dirty="0" smtClean="0"/>
              <a:t>. 2013</a:t>
            </a:r>
            <a:endParaRPr lang="en-GB" dirty="0"/>
          </a:p>
        </p:txBody>
      </p:sp>
      <p:pic>
        <p:nvPicPr>
          <p:cNvPr id="3" name="Bild 2" descr="Nadar_-_Égouts_de_Paris_-_NPS_86.jpg"/>
          <p:cNvPicPr>
            <a:picLocks noChangeAspect="1"/>
          </p:cNvPicPr>
          <p:nvPr/>
        </p:nvPicPr>
        <p:blipFill>
          <a:blip r:embed="rId2"/>
          <a:stretch>
            <a:fillRect/>
          </a:stretch>
        </p:blipFill>
        <p:spPr>
          <a:xfrm>
            <a:off x="0" y="0"/>
            <a:ext cx="5131006" cy="68580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943600" y="2209800"/>
            <a:ext cx="3048000" cy="4343400"/>
          </a:xfrm>
        </p:spPr>
        <p:txBody>
          <a:bodyPr anchor="b">
            <a:noAutofit/>
          </a:bodyPr>
          <a:lstStyle/>
          <a:p>
            <a:pPr algn="l"/>
            <a:r>
              <a:rPr lang="en-GB" dirty="0" err="1" smtClean="0"/>
              <a:t>Félix</a:t>
            </a:r>
            <a:r>
              <a:rPr lang="en-GB" dirty="0" smtClean="0"/>
              <a:t> </a:t>
            </a:r>
            <a:r>
              <a:rPr lang="en-GB" dirty="0" err="1" smtClean="0"/>
              <a:t>Tournachon</a:t>
            </a:r>
            <a:r>
              <a:rPr lang="en-GB" dirty="0" smtClean="0"/>
              <a:t> </a:t>
            </a:r>
            <a:br>
              <a:rPr lang="en-GB" dirty="0" smtClean="0"/>
            </a:br>
            <a:r>
              <a:rPr lang="en-GB" dirty="0" smtClean="0"/>
              <a:t>alias</a:t>
            </a:r>
            <a:br>
              <a:rPr lang="en-GB" dirty="0" smtClean="0"/>
            </a:br>
            <a:r>
              <a:rPr lang="en-GB" dirty="0" err="1" smtClean="0"/>
              <a:t>Nadar</a:t>
            </a:r>
            <a:r>
              <a:rPr lang="en-GB" dirty="0" smtClean="0"/>
              <a:t> (1820-1910)</a:t>
            </a:r>
            <a:br>
              <a:rPr lang="en-GB" dirty="0" smtClean="0"/>
            </a:br>
            <a:r>
              <a:rPr lang="en-GB" dirty="0" smtClean="0"/>
              <a:t/>
            </a:r>
            <a:br>
              <a:rPr lang="en-GB" dirty="0" smtClean="0"/>
            </a:br>
            <a:r>
              <a:rPr lang="en-GB" dirty="0" smtClean="0"/>
              <a:t>Paris’ catacombs </a:t>
            </a:r>
            <a:br>
              <a:rPr lang="en-GB" dirty="0" smtClean="0"/>
            </a:br>
            <a:r>
              <a:rPr lang="en-GB" dirty="0" smtClean="0"/>
              <a:t>photograph under phosphorescent light</a:t>
            </a:r>
            <a:br>
              <a:rPr lang="en-GB" dirty="0" smtClean="0"/>
            </a:br>
            <a:r>
              <a:rPr lang="en-GB" dirty="0" smtClean="0"/>
              <a:t>1861 circa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from </a:t>
            </a:r>
            <a:r>
              <a:rPr lang="en-GB" dirty="0" err="1" smtClean="0"/>
              <a:t>Wikimedia</a:t>
            </a:r>
            <a:r>
              <a:rPr lang="en-GB" dirty="0" smtClean="0"/>
              <a:t> Commons</a:t>
            </a:r>
            <a:br>
              <a:rPr lang="en-GB" dirty="0" smtClean="0"/>
            </a:br>
            <a:r>
              <a:rPr lang="en-GB" i="1" dirty="0" smtClean="0"/>
              <a:t>Les </a:t>
            </a:r>
            <a:r>
              <a:rPr lang="en-GB" i="1" dirty="0" err="1" smtClean="0"/>
              <a:t>catacombes</a:t>
            </a:r>
            <a:r>
              <a:rPr lang="en-GB" i="1" dirty="0" smtClean="0"/>
              <a:t> de Paris </a:t>
            </a:r>
            <a:r>
              <a:rPr lang="en-GB" dirty="0" smtClean="0"/>
              <a:t> </a:t>
            </a:r>
            <a:br>
              <a:rPr lang="en-GB" dirty="0" smtClean="0"/>
            </a:br>
            <a:r>
              <a:rPr lang="en-GB" dirty="0" smtClean="0"/>
              <a:t>2 </a:t>
            </a:r>
            <a:r>
              <a:rPr lang="en-GB" dirty="0" err="1" smtClean="0"/>
              <a:t>jan</a:t>
            </a:r>
            <a:r>
              <a:rPr lang="en-GB" dirty="0" smtClean="0"/>
              <a:t>. 2013</a:t>
            </a:r>
            <a:endParaRPr lang="de-DE" dirty="0"/>
          </a:p>
        </p:txBody>
      </p:sp>
      <p:pic>
        <p:nvPicPr>
          <p:cNvPr id="4" name="Bild 3" descr="Nadar Catacombe (cut).jpg"/>
          <p:cNvPicPr>
            <a:picLocks noChangeAspect="1"/>
          </p:cNvPicPr>
          <p:nvPr/>
        </p:nvPicPr>
        <p:blipFill>
          <a:blip r:embed="rId2"/>
          <a:stretch>
            <a:fillRect/>
          </a:stretch>
        </p:blipFill>
        <p:spPr>
          <a:xfrm>
            <a:off x="0" y="0"/>
            <a:ext cx="5715000" cy="68580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638800" y="3352800"/>
            <a:ext cx="3352800" cy="3154362"/>
          </a:xfrm>
        </p:spPr>
        <p:txBody>
          <a:bodyPr anchor="b">
            <a:noAutofit/>
          </a:bodyPr>
          <a:lstStyle/>
          <a:p>
            <a:pPr algn="l"/>
            <a:r>
              <a:rPr lang="en-GB" dirty="0" err="1" smtClean="0"/>
              <a:t>Honoré</a:t>
            </a:r>
            <a:r>
              <a:rPr lang="en-GB" dirty="0" smtClean="0"/>
              <a:t> Daumier (1808-1879)</a:t>
            </a:r>
            <a:br>
              <a:rPr lang="en-GB" dirty="0" smtClean="0"/>
            </a:br>
            <a:r>
              <a:rPr lang="en-GB" dirty="0" smtClean="0"/>
              <a:t/>
            </a:r>
            <a:br>
              <a:rPr lang="en-GB" dirty="0" smtClean="0"/>
            </a:br>
            <a:r>
              <a:rPr lang="en-GB" dirty="0" smtClean="0"/>
              <a:t/>
            </a:r>
            <a:br>
              <a:rPr lang="en-GB" dirty="0" smtClean="0"/>
            </a:br>
            <a:r>
              <a:rPr lang="en-GB" dirty="0" smtClean="0"/>
              <a:t>Lithograph</a:t>
            </a:r>
            <a:br>
              <a:rPr lang="en-GB" dirty="0" smtClean="0"/>
            </a:br>
            <a:r>
              <a:rPr lang="en-GB" dirty="0" smtClean="0"/>
              <a:t>25 May 1862 </a:t>
            </a:r>
            <a:br>
              <a:rPr lang="en-GB" dirty="0" smtClean="0"/>
            </a:br>
            <a:r>
              <a:rPr lang="en-GB" dirty="0" smtClean="0"/>
              <a:t>in </a:t>
            </a:r>
            <a:r>
              <a:rPr lang="en-GB" i="1" dirty="0" smtClean="0"/>
              <a:t>Le Boulevard</a:t>
            </a:r>
            <a:r>
              <a:rPr lang="en-GB" dirty="0" smtClean="0"/>
              <a:t/>
            </a:r>
            <a:br>
              <a:rPr lang="en-GB" dirty="0" smtClean="0"/>
            </a:br>
            <a:r>
              <a:rPr lang="en-GB" dirty="0" smtClean="0"/>
              <a:t/>
            </a:r>
            <a:br>
              <a:rPr lang="en-GB" dirty="0" smtClean="0"/>
            </a:br>
            <a:r>
              <a:rPr lang="en-GB" dirty="0" smtClean="0"/>
              <a:t/>
            </a:r>
            <a:br>
              <a:rPr lang="en-GB" dirty="0" smtClean="0"/>
            </a:br>
            <a:r>
              <a:rPr lang="en-GB" dirty="0" smtClean="0"/>
              <a:t>Google Images</a:t>
            </a:r>
            <a:br>
              <a:rPr lang="en-GB" dirty="0" smtClean="0"/>
            </a:br>
            <a:r>
              <a:rPr lang="en-GB" dirty="0" smtClean="0"/>
              <a:t>26 Sept 2012</a:t>
            </a:r>
            <a:br>
              <a:rPr lang="en-GB" dirty="0" smtClean="0"/>
            </a:br>
            <a:endParaRPr lang="en-GB" dirty="0"/>
          </a:p>
        </p:txBody>
      </p:sp>
      <p:pic>
        <p:nvPicPr>
          <p:cNvPr id="3" name="Bild 2" descr="Daumier Nadar.jpg"/>
          <p:cNvPicPr>
            <a:picLocks noChangeAspect="1"/>
          </p:cNvPicPr>
          <p:nvPr/>
        </p:nvPicPr>
        <p:blipFill>
          <a:blip r:embed="rId2"/>
          <a:stretch>
            <a:fillRect/>
          </a:stretch>
        </p:blipFill>
        <p:spPr>
          <a:xfrm>
            <a:off x="0" y="0"/>
            <a:ext cx="5201828" cy="6858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410200"/>
            <a:ext cx="8458200" cy="1295400"/>
          </a:xfrm>
        </p:spPr>
        <p:txBody>
          <a:bodyPr anchor="t">
            <a:noAutofit/>
          </a:bodyPr>
          <a:lstStyle/>
          <a:p>
            <a:pPr algn="l"/>
            <a:r>
              <a:rPr lang="en-GB" dirty="0" smtClean="0"/>
              <a:t>Crash of the balloon </a:t>
            </a:r>
            <a:r>
              <a:rPr lang="en-GB" i="1" dirty="0" smtClean="0"/>
              <a:t>Le </a:t>
            </a:r>
            <a:r>
              <a:rPr lang="en-GB" i="1" dirty="0" err="1" smtClean="0"/>
              <a:t>Géant</a:t>
            </a:r>
            <a:r>
              <a:rPr lang="en-GB" i="1" dirty="0" smtClean="0"/>
              <a:t> </a:t>
            </a:r>
            <a:r>
              <a:rPr lang="en-GB" dirty="0" smtClean="0"/>
              <a:t> the eighteen of October 1863 at </a:t>
            </a:r>
            <a:r>
              <a:rPr lang="en-GB" dirty="0" err="1" smtClean="0"/>
              <a:t>Nieubourg</a:t>
            </a:r>
            <a:r>
              <a:rPr lang="en-GB" dirty="0" smtClean="0"/>
              <a:t> near Hannover</a:t>
            </a:r>
            <a:br>
              <a:rPr lang="en-GB" dirty="0" smtClean="0"/>
            </a:br>
            <a:r>
              <a:rPr lang="en-GB" dirty="0" smtClean="0"/>
              <a:t>Xylograph by Henry de </a:t>
            </a:r>
            <a:r>
              <a:rPr lang="en-GB" dirty="0" err="1" smtClean="0"/>
              <a:t>Montaut</a:t>
            </a:r>
            <a:r>
              <a:rPr lang="en-GB" dirty="0" smtClean="0"/>
              <a:t> </a:t>
            </a:r>
            <a:br>
              <a:rPr lang="en-GB" dirty="0" smtClean="0"/>
            </a:br>
            <a:r>
              <a:rPr lang="en-GB" dirty="0" smtClean="0"/>
              <a:t/>
            </a:r>
            <a:br>
              <a:rPr lang="en-GB" dirty="0" smtClean="0"/>
            </a:br>
            <a:r>
              <a:rPr lang="en-GB" dirty="0" smtClean="0"/>
              <a:t>Unknown magazine from Online Collection, Brooklyn Museum, 2004  </a:t>
            </a:r>
            <a:endParaRPr lang="en-GB" dirty="0"/>
          </a:p>
        </p:txBody>
      </p:sp>
      <p:pic>
        <p:nvPicPr>
          <p:cNvPr id="3" name="Bild 2" descr="balloon-crash.jpg"/>
          <p:cNvPicPr>
            <a:picLocks noChangeAspect="1"/>
          </p:cNvPicPr>
          <p:nvPr/>
        </p:nvPicPr>
        <p:blipFill>
          <a:blip r:embed="rId2"/>
          <a:stretch>
            <a:fillRect/>
          </a:stretch>
        </p:blipFill>
        <p:spPr>
          <a:xfrm>
            <a:off x="493776" y="265176"/>
            <a:ext cx="8193024" cy="4992624"/>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115452" y="1295400"/>
            <a:ext cx="1952348" cy="5334000"/>
          </a:xfrm>
        </p:spPr>
        <p:txBody>
          <a:bodyPr anchor="b">
            <a:noAutofit/>
          </a:bodyPr>
          <a:lstStyle/>
          <a:p>
            <a:pPr algn="l"/>
            <a:r>
              <a:rPr lang="en-GB" i="1" dirty="0" smtClean="0"/>
              <a:t>Things to Come</a:t>
            </a:r>
            <a:r>
              <a:rPr lang="en-GB" dirty="0" smtClean="0"/>
              <a:t>,</a:t>
            </a:r>
            <a:br>
              <a:rPr lang="en-GB" dirty="0" smtClean="0"/>
            </a:br>
            <a:r>
              <a:rPr lang="en-GB" dirty="0" smtClean="0"/>
              <a:t/>
            </a:r>
            <a:br>
              <a:rPr lang="en-GB" dirty="0" smtClean="0"/>
            </a:br>
            <a:r>
              <a:rPr lang="en-GB" dirty="0" smtClean="0"/>
              <a:t>W.C. </a:t>
            </a:r>
            <a:r>
              <a:rPr lang="en-GB" dirty="0" err="1" smtClean="0"/>
              <a:t>Menzies</a:t>
            </a:r>
            <a:r>
              <a:rPr lang="en-GB" dirty="0" smtClean="0"/>
              <a:t> director</a:t>
            </a:r>
            <a:br>
              <a:rPr lang="en-GB" dirty="0" smtClean="0"/>
            </a:br>
            <a:r>
              <a:rPr lang="en-GB" dirty="0" smtClean="0"/>
              <a:t/>
            </a:r>
            <a:br>
              <a:rPr lang="en-GB" dirty="0" smtClean="0"/>
            </a:br>
            <a:r>
              <a:rPr lang="en-GB" dirty="0" smtClean="0"/>
              <a:t>H.G. Wells</a:t>
            </a:r>
            <a:br>
              <a:rPr lang="en-GB" dirty="0" smtClean="0"/>
            </a:br>
            <a:r>
              <a:rPr lang="en-GB" dirty="0" smtClean="0"/>
              <a:t>script</a:t>
            </a:r>
            <a:br>
              <a:rPr lang="en-GB" dirty="0" smtClean="0"/>
            </a:br>
            <a:r>
              <a:rPr lang="en-GB" dirty="0" smtClean="0"/>
              <a:t/>
            </a:r>
            <a:br>
              <a:rPr lang="en-GB" dirty="0" smtClean="0"/>
            </a:br>
            <a:r>
              <a:rPr lang="en-GB" dirty="0" err="1" smtClean="0"/>
              <a:t>Korda</a:t>
            </a:r>
            <a:r>
              <a:rPr lang="en-GB" dirty="0" smtClean="0"/>
              <a:t/>
            </a:r>
            <a:br>
              <a:rPr lang="en-GB" dirty="0" smtClean="0"/>
            </a:br>
            <a:r>
              <a:rPr lang="en-GB" dirty="0" smtClean="0"/>
              <a:t>producer</a:t>
            </a:r>
            <a:br>
              <a:rPr lang="en-GB" dirty="0" smtClean="0"/>
            </a:br>
            <a:r>
              <a:rPr lang="en-GB" dirty="0" smtClean="0"/>
              <a:t/>
            </a:r>
            <a:br>
              <a:rPr lang="en-GB" dirty="0" smtClean="0"/>
            </a:br>
            <a:r>
              <a:rPr lang="en-GB" dirty="0" smtClean="0"/>
              <a:t>London Films </a:t>
            </a:r>
            <a:br>
              <a:rPr lang="en-GB" dirty="0" smtClean="0"/>
            </a:br>
            <a:r>
              <a:rPr lang="en-GB" dirty="0" smtClean="0"/>
              <a:t>Productions </a:t>
            </a:r>
            <a:br>
              <a:rPr lang="en-GB" dirty="0" smtClean="0"/>
            </a:br>
            <a:r>
              <a:rPr lang="en-GB" dirty="0" smtClean="0"/>
              <a:t/>
            </a:r>
            <a:br>
              <a:rPr lang="en-GB" dirty="0" smtClean="0"/>
            </a:br>
            <a:r>
              <a:rPr lang="en-GB" dirty="0" smtClean="0"/>
              <a:t>February 1936  </a:t>
            </a:r>
            <a:br>
              <a:rPr lang="en-GB" dirty="0" smtClean="0"/>
            </a:br>
            <a:endParaRPr lang="en-GB" dirty="0"/>
          </a:p>
        </p:txBody>
      </p:sp>
      <p:pic>
        <p:nvPicPr>
          <p:cNvPr id="3" name="Bild 2" descr="WELLS h-g-wells-things-to-come-poster-1936.jpg"/>
          <p:cNvPicPr>
            <a:picLocks noChangeAspect="1"/>
          </p:cNvPicPr>
          <p:nvPr/>
        </p:nvPicPr>
        <p:blipFill>
          <a:blip r:embed="rId2"/>
          <a:stretch>
            <a:fillRect/>
          </a:stretch>
        </p:blipFill>
        <p:spPr>
          <a:xfrm>
            <a:off x="-1" y="0"/>
            <a:ext cx="7042203" cy="6858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95528" y="5791200"/>
            <a:ext cx="7434072" cy="914400"/>
          </a:xfrm>
        </p:spPr>
        <p:txBody>
          <a:bodyPr anchor="b">
            <a:normAutofit/>
          </a:bodyPr>
          <a:lstStyle/>
          <a:p>
            <a:pPr algn="l"/>
            <a:r>
              <a:rPr lang="en-GB" i="1" dirty="0" smtClean="0"/>
              <a:t>What will the next 100 years bring to mankind ?</a:t>
            </a:r>
            <a:r>
              <a:rPr lang="en-GB" dirty="0" smtClean="0"/>
              <a:t/>
            </a:r>
            <a:br>
              <a:rPr lang="en-GB" dirty="0" smtClean="0"/>
            </a:br>
            <a:r>
              <a:rPr lang="en-GB" dirty="0" smtClean="0"/>
              <a:t>H.G. Wells with Pearl Argyle on the set of </a:t>
            </a:r>
            <a:r>
              <a:rPr lang="en-GB" i="1" dirty="0" smtClean="0"/>
              <a:t>Things to Come</a:t>
            </a:r>
            <a:r>
              <a:rPr lang="en-GB" dirty="0" smtClean="0"/>
              <a:t>, London 1936</a:t>
            </a:r>
            <a:endParaRPr lang="en-GB" i="1" dirty="0"/>
          </a:p>
        </p:txBody>
      </p:sp>
      <p:pic>
        <p:nvPicPr>
          <p:cNvPr id="3" name="Bild 2" descr="WELLS Things-to-Come-1936-5.jpg"/>
          <p:cNvPicPr>
            <a:picLocks noChangeAspect="1"/>
          </p:cNvPicPr>
          <p:nvPr/>
        </p:nvPicPr>
        <p:blipFill>
          <a:blip r:embed="rId2"/>
          <a:stretch>
            <a:fillRect/>
          </a:stretch>
        </p:blipFill>
        <p:spPr>
          <a:xfrm>
            <a:off x="871728" y="390792"/>
            <a:ext cx="7434072" cy="555280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6248400"/>
            <a:ext cx="7924800" cy="381000"/>
          </a:xfrm>
        </p:spPr>
        <p:txBody>
          <a:bodyPr anchor="b">
            <a:normAutofit/>
          </a:bodyPr>
          <a:lstStyle/>
          <a:p>
            <a:pPr algn="l"/>
            <a:r>
              <a:rPr lang="en-GB" smtClean="0"/>
              <a:t>The town of Everytown in 2036 </a:t>
            </a:r>
            <a:endParaRPr lang="en-GB"/>
          </a:p>
        </p:txBody>
      </p:sp>
      <p:pic>
        <p:nvPicPr>
          <p:cNvPr id="3" name="Bild 2" descr="WELLS HG_Wells_Things_to_Come_1114_Medium.png"/>
          <p:cNvPicPr>
            <a:picLocks noChangeAspect="1"/>
          </p:cNvPicPr>
          <p:nvPr/>
        </p:nvPicPr>
        <p:blipFill>
          <a:blip r:embed="rId2"/>
          <a:stretch>
            <a:fillRect/>
          </a:stretch>
        </p:blipFill>
        <p:spPr>
          <a:xfrm>
            <a:off x="914400" y="533401"/>
            <a:ext cx="7315200" cy="5614267"/>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562600" y="1752600"/>
            <a:ext cx="2362200" cy="4648200"/>
          </a:xfrm>
        </p:spPr>
        <p:txBody>
          <a:bodyPr anchor="b"/>
          <a:lstStyle/>
          <a:p>
            <a:pPr algn="l"/>
            <a:r>
              <a:rPr lang="en-GB" dirty="0" err="1" smtClean="0"/>
              <a:t>Edouard</a:t>
            </a:r>
            <a:r>
              <a:rPr lang="en-GB" dirty="0" smtClean="0"/>
              <a:t> </a:t>
            </a:r>
            <a:r>
              <a:rPr lang="en-GB" dirty="0" err="1" smtClean="0"/>
              <a:t>Utudjian</a:t>
            </a:r>
            <a:r>
              <a:rPr lang="en-GB" dirty="0" smtClean="0"/>
              <a:t/>
            </a:r>
            <a:br>
              <a:rPr lang="en-GB" dirty="0" smtClean="0"/>
            </a:br>
            <a:r>
              <a:rPr lang="en-GB" dirty="0" smtClean="0"/>
              <a:t>Gaston </a:t>
            </a:r>
            <a:r>
              <a:rPr lang="en-GB" dirty="0" err="1" smtClean="0"/>
              <a:t>Bardet</a:t>
            </a:r>
            <a:r>
              <a:rPr lang="en-GB" dirty="0" smtClean="0"/>
              <a:t/>
            </a:r>
            <a:br>
              <a:rPr lang="en-GB" dirty="0" smtClean="0"/>
            </a:br>
            <a:r>
              <a:rPr lang="en-GB" dirty="0" smtClean="0"/>
              <a:t>Jean Tschumi</a:t>
            </a:r>
            <a:br>
              <a:rPr lang="en-GB" dirty="0" smtClean="0"/>
            </a:br>
            <a:r>
              <a:rPr lang="en-GB" dirty="0" smtClean="0"/>
              <a:t>Special Issue of </a:t>
            </a:r>
            <a:br>
              <a:rPr lang="en-GB" dirty="0" smtClean="0"/>
            </a:br>
            <a:r>
              <a:rPr lang="en-GB" i="1" dirty="0" smtClean="0"/>
              <a:t>Le </a:t>
            </a:r>
            <a:r>
              <a:rPr lang="en-GB" i="1" dirty="0" err="1" smtClean="0"/>
              <a:t>Monde</a:t>
            </a:r>
            <a:r>
              <a:rPr lang="en-GB" i="1" dirty="0" smtClean="0"/>
              <a:t> </a:t>
            </a:r>
            <a:r>
              <a:rPr lang="en-GB" i="1" dirty="0" err="1" smtClean="0"/>
              <a:t>Souterrain</a:t>
            </a:r>
            <a:r>
              <a:rPr lang="en-GB" dirty="0" smtClean="0"/>
              <a:t/>
            </a:r>
            <a:br>
              <a:rPr lang="en-GB" dirty="0" smtClean="0"/>
            </a:br>
            <a:r>
              <a:rPr lang="en-GB" dirty="0" smtClean="0"/>
              <a:t/>
            </a:r>
            <a:br>
              <a:rPr lang="en-GB" dirty="0" smtClean="0"/>
            </a:br>
            <a:r>
              <a:rPr lang="en-GB" dirty="0" smtClean="0"/>
              <a:t/>
            </a:r>
            <a:br>
              <a:rPr lang="en-GB" dirty="0" smtClean="0"/>
            </a:br>
            <a:r>
              <a:rPr lang="en-GB" dirty="0" smtClean="0"/>
              <a:t>Paris World Exhibition</a:t>
            </a:r>
            <a:br>
              <a:rPr lang="en-GB" dirty="0" smtClean="0"/>
            </a:br>
            <a:r>
              <a:rPr lang="en-GB" i="1" dirty="0" smtClean="0"/>
              <a:t>Arts &amp; Techniques</a:t>
            </a:r>
            <a:r>
              <a:rPr lang="en-GB" dirty="0" smtClean="0"/>
              <a:t/>
            </a:r>
            <a:br>
              <a:rPr lang="en-GB" dirty="0" smtClean="0"/>
            </a:br>
            <a:r>
              <a:rPr lang="en-GB" dirty="0" smtClean="0"/>
              <a:t>1937</a:t>
            </a:r>
            <a:br>
              <a:rPr lang="en-GB" dirty="0" smtClean="0"/>
            </a:br>
            <a:r>
              <a:rPr lang="en-GB" dirty="0" smtClean="0"/>
              <a:t/>
            </a:r>
            <a:br>
              <a:rPr lang="en-GB" dirty="0" smtClean="0"/>
            </a:br>
            <a:r>
              <a:rPr lang="en-GB" dirty="0" smtClean="0"/>
              <a:t>Section 17 </a:t>
            </a:r>
            <a:r>
              <a:rPr lang="en-GB" dirty="0" err="1" smtClean="0"/>
              <a:t>ter</a:t>
            </a:r>
            <a:r>
              <a:rPr lang="en-GB" dirty="0" smtClean="0"/>
              <a:t/>
            </a:r>
            <a:br>
              <a:rPr lang="en-GB" dirty="0" smtClean="0"/>
            </a:br>
            <a:r>
              <a:rPr lang="en-GB" i="1" dirty="0" err="1" smtClean="0"/>
              <a:t>Urbanisme</a:t>
            </a:r>
            <a:r>
              <a:rPr lang="en-GB" i="1" dirty="0" smtClean="0"/>
              <a:t> </a:t>
            </a:r>
            <a:r>
              <a:rPr lang="en-GB" i="1" dirty="0" err="1" smtClean="0"/>
              <a:t>souterrain</a:t>
            </a:r>
            <a:r>
              <a:rPr lang="en-GB" i="1" dirty="0" smtClean="0"/>
              <a:t>  </a:t>
            </a:r>
            <a:endParaRPr lang="en-GB" i="1" dirty="0"/>
          </a:p>
        </p:txBody>
      </p:sp>
      <p:pic>
        <p:nvPicPr>
          <p:cNvPr id="3" name="Bild 2" descr="TSCUMI UTUDJIAN .JPG"/>
          <p:cNvPicPr>
            <a:picLocks noChangeAspect="1"/>
          </p:cNvPicPr>
          <p:nvPr/>
        </p:nvPicPr>
        <p:blipFill>
          <a:blip r:embed="rId2"/>
          <a:stretch>
            <a:fillRect/>
          </a:stretch>
        </p:blipFill>
        <p:spPr>
          <a:xfrm>
            <a:off x="-228600" y="0"/>
            <a:ext cx="5213181" cy="6858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600200" y="5181600"/>
            <a:ext cx="6172200" cy="1447800"/>
          </a:xfrm>
        </p:spPr>
        <p:txBody>
          <a:bodyPr anchor="b">
            <a:noAutofit/>
          </a:bodyPr>
          <a:lstStyle/>
          <a:p>
            <a:pPr algn="l"/>
            <a:r>
              <a:rPr lang="en-GB" dirty="0" smtClean="0"/>
              <a:t>Jean  Tschumi</a:t>
            </a:r>
            <a:br>
              <a:rPr lang="en-GB" dirty="0" smtClean="0"/>
            </a:br>
            <a:r>
              <a:rPr lang="en-GB" i="1" dirty="0" smtClean="0"/>
              <a:t>Paris </a:t>
            </a:r>
            <a:r>
              <a:rPr lang="en-GB" i="1" dirty="0" err="1" smtClean="0"/>
              <a:t>Souterrain</a:t>
            </a:r>
            <a:r>
              <a:rPr lang="en-GB" i="1" dirty="0" smtClean="0"/>
              <a:t/>
            </a:r>
            <a:br>
              <a:rPr lang="en-GB" i="1" dirty="0" smtClean="0"/>
            </a:br>
            <a:r>
              <a:rPr lang="en-GB" dirty="0" smtClean="0"/>
              <a:t>Section on the circular ring of the underground garage</a:t>
            </a:r>
            <a:br>
              <a:rPr lang="en-GB" dirty="0" smtClean="0"/>
            </a:br>
            <a:r>
              <a:rPr lang="en-GB" dirty="0" smtClean="0"/>
              <a:t>1937   </a:t>
            </a:r>
            <a:br>
              <a:rPr lang="en-GB" dirty="0" smtClean="0"/>
            </a:br>
            <a:endParaRPr lang="en-GB" dirty="0"/>
          </a:p>
        </p:txBody>
      </p:sp>
      <p:pic>
        <p:nvPicPr>
          <p:cNvPr id="4" name="Bild 3" descr="TSCHUMI Jean  bta-s5-2 (cut).jpg"/>
          <p:cNvPicPr>
            <a:picLocks noChangeAspect="1"/>
          </p:cNvPicPr>
          <p:nvPr/>
        </p:nvPicPr>
        <p:blipFill>
          <a:blip r:embed="rId2"/>
          <a:stretch>
            <a:fillRect/>
          </a:stretch>
        </p:blipFill>
        <p:spPr>
          <a:xfrm>
            <a:off x="1447800" y="304800"/>
            <a:ext cx="6324600" cy="5106529"/>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086600" y="2971800"/>
            <a:ext cx="1676400" cy="3581400"/>
          </a:xfrm>
        </p:spPr>
        <p:txBody>
          <a:bodyPr anchor="b"/>
          <a:lstStyle/>
          <a:p>
            <a:pPr algn="l"/>
            <a:r>
              <a:rPr lang="en-GB" dirty="0" smtClean="0"/>
              <a:t>Jean  Tschumi</a:t>
            </a:r>
            <a:br>
              <a:rPr lang="en-GB" dirty="0" smtClean="0"/>
            </a:br>
            <a:r>
              <a:rPr lang="en-GB" i="1" dirty="0" smtClean="0"/>
              <a:t>Paris </a:t>
            </a:r>
            <a:r>
              <a:rPr lang="en-GB" i="1" dirty="0" err="1" smtClean="0"/>
              <a:t>Souterrain</a:t>
            </a:r>
            <a:r>
              <a:rPr lang="en-GB" dirty="0" smtClean="0"/>
              <a:t/>
            </a:r>
            <a:br>
              <a:rPr lang="en-GB" dirty="0" smtClean="0"/>
            </a:br>
            <a:r>
              <a:rPr lang="en-GB" dirty="0" smtClean="0"/>
              <a:t/>
            </a:r>
            <a:br>
              <a:rPr lang="en-GB" dirty="0" smtClean="0"/>
            </a:br>
            <a:r>
              <a:rPr lang="en-GB" dirty="0" smtClean="0"/>
              <a:t>Circular ring</a:t>
            </a:r>
            <a:br>
              <a:rPr lang="en-GB" dirty="0" smtClean="0"/>
            </a:br>
            <a:r>
              <a:rPr lang="en-GB" dirty="0" smtClean="0"/>
              <a:t>underground</a:t>
            </a:r>
            <a:br>
              <a:rPr lang="en-GB" dirty="0" smtClean="0"/>
            </a:br>
            <a:r>
              <a:rPr lang="en-GB" dirty="0" smtClean="0"/>
              <a:t>garage</a:t>
            </a:r>
            <a:br>
              <a:rPr lang="en-GB" dirty="0" smtClean="0"/>
            </a:br>
            <a:r>
              <a:rPr lang="en-GB" dirty="0" smtClean="0"/>
              <a:t>in perspective </a:t>
            </a:r>
            <a:br>
              <a:rPr lang="en-GB" dirty="0" smtClean="0"/>
            </a:br>
            <a:r>
              <a:rPr lang="en-GB" dirty="0" smtClean="0"/>
              <a:t/>
            </a:r>
            <a:br>
              <a:rPr lang="en-GB" dirty="0" smtClean="0"/>
            </a:br>
            <a:r>
              <a:rPr lang="en-GB" dirty="0" smtClean="0"/>
              <a:t>1937 </a:t>
            </a:r>
            <a:endParaRPr lang="en-GB" dirty="0"/>
          </a:p>
        </p:txBody>
      </p:sp>
      <p:pic>
        <p:nvPicPr>
          <p:cNvPr id="4" name="Bild 3" descr="TSCHUMI Jean bta-s5-1-1 (cut).jpg"/>
          <p:cNvPicPr>
            <a:picLocks noChangeAspect="1"/>
          </p:cNvPicPr>
          <p:nvPr/>
        </p:nvPicPr>
        <p:blipFill>
          <a:blip r:embed="rId2"/>
          <a:stretch>
            <a:fillRect/>
          </a:stretch>
        </p:blipFill>
        <p:spPr>
          <a:xfrm>
            <a:off x="0" y="0"/>
            <a:ext cx="6804837" cy="68580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228600" y="5105400"/>
            <a:ext cx="8229600" cy="1143000"/>
          </a:xfrm>
        </p:spPr>
        <p:txBody>
          <a:bodyPr anchor="b">
            <a:noAutofit/>
          </a:bodyPr>
          <a:lstStyle/>
          <a:p>
            <a:pPr algn="l"/>
            <a:r>
              <a:rPr lang="en-GB" dirty="0" smtClean="0"/>
              <a:t>Jean </a:t>
            </a:r>
            <a:r>
              <a:rPr lang="en-GB" dirty="0" err="1" smtClean="0"/>
              <a:t>Tchumi</a:t>
            </a:r>
            <a:r>
              <a:rPr lang="en-GB" dirty="0" smtClean="0"/>
              <a:t/>
            </a:r>
            <a:br>
              <a:rPr lang="en-GB" dirty="0" smtClean="0"/>
            </a:br>
            <a:r>
              <a:rPr lang="en-GB" dirty="0" smtClean="0"/>
              <a:t>Diorama of </a:t>
            </a:r>
            <a:r>
              <a:rPr lang="en-GB" i="1" dirty="0" smtClean="0"/>
              <a:t>Paris </a:t>
            </a:r>
            <a:r>
              <a:rPr lang="en-GB" i="1" dirty="0" err="1" smtClean="0"/>
              <a:t>Souterrain</a:t>
            </a:r>
            <a:r>
              <a:rPr lang="en-GB" dirty="0" smtClean="0"/>
              <a:t>, a montage of wood, wire, paper &amp; neon tubes</a:t>
            </a:r>
            <a:br>
              <a:rPr lang="en-GB" dirty="0" smtClean="0"/>
            </a:br>
            <a:r>
              <a:rPr lang="en-GB" dirty="0" smtClean="0"/>
              <a:t>Paris, World Exposition </a:t>
            </a:r>
            <a:r>
              <a:rPr lang="en-GB" i="1" dirty="0" smtClean="0"/>
              <a:t>Arts &amp; Techniques</a:t>
            </a:r>
            <a:r>
              <a:rPr lang="en-GB" dirty="0" smtClean="0"/>
              <a:t>, 1937 </a:t>
            </a:r>
            <a:br>
              <a:rPr lang="en-GB" dirty="0" smtClean="0"/>
            </a:br>
            <a:endParaRPr lang="en-GB" dirty="0"/>
          </a:p>
        </p:txBody>
      </p:sp>
      <p:pic>
        <p:nvPicPr>
          <p:cNvPr id="3" name="Bild 2" descr="Tschumi ParSOUTERRAIN .JPG"/>
          <p:cNvPicPr>
            <a:picLocks noChangeAspect="1"/>
          </p:cNvPicPr>
          <p:nvPr/>
        </p:nvPicPr>
        <p:blipFill>
          <a:blip r:embed="rId2"/>
          <a:stretch>
            <a:fillRect/>
          </a:stretch>
        </p:blipFill>
        <p:spPr>
          <a:xfrm>
            <a:off x="296595" y="938784"/>
            <a:ext cx="8550810" cy="3252216"/>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5181600"/>
            <a:ext cx="6797233" cy="1295400"/>
          </a:xfrm>
        </p:spPr>
        <p:txBody>
          <a:bodyPr anchor="b">
            <a:noAutofit/>
          </a:bodyPr>
          <a:lstStyle/>
          <a:p>
            <a:pPr algn="l"/>
            <a:r>
              <a:rPr lang="en-GB" dirty="0" smtClean="0"/>
              <a:t>Jean Tschumi</a:t>
            </a:r>
            <a:br>
              <a:rPr lang="en-GB" dirty="0" smtClean="0"/>
            </a:br>
            <a:r>
              <a:rPr lang="en-GB" i="1" dirty="0" smtClean="0"/>
              <a:t>Paris </a:t>
            </a:r>
            <a:r>
              <a:rPr lang="en-GB" i="1" dirty="0" err="1" smtClean="0"/>
              <a:t>Souterrain</a:t>
            </a:r>
            <a:r>
              <a:rPr lang="en-GB" dirty="0" smtClean="0"/>
              <a:t>, 1937</a:t>
            </a:r>
            <a:br>
              <a:rPr lang="en-GB" dirty="0" smtClean="0"/>
            </a:br>
            <a:r>
              <a:rPr lang="en-GB" dirty="0" smtClean="0"/>
              <a:t>Study for the colour set of the neon tubes</a:t>
            </a:r>
            <a:br>
              <a:rPr lang="en-GB" dirty="0" smtClean="0"/>
            </a:br>
            <a:r>
              <a:rPr lang="en-GB" dirty="0" smtClean="0"/>
              <a:t>Archives </a:t>
            </a:r>
            <a:r>
              <a:rPr lang="en-GB" dirty="0" err="1" smtClean="0"/>
              <a:t>Acm</a:t>
            </a:r>
            <a:r>
              <a:rPr lang="en-GB" dirty="0" smtClean="0"/>
              <a:t>, EPF-L </a:t>
            </a:r>
            <a:endParaRPr lang="en-GB" dirty="0"/>
          </a:p>
        </p:txBody>
      </p:sp>
      <p:pic>
        <p:nvPicPr>
          <p:cNvPr id="3" name="Bild 2" descr="TSCHUMI PARIS SOUTERR COUL.JPG"/>
          <p:cNvPicPr>
            <a:picLocks noChangeAspect="1"/>
          </p:cNvPicPr>
          <p:nvPr/>
        </p:nvPicPr>
        <p:blipFill>
          <a:blip r:embed="rId2"/>
          <a:stretch>
            <a:fillRect/>
          </a:stretch>
        </p:blipFill>
        <p:spPr>
          <a:xfrm>
            <a:off x="1143000" y="646289"/>
            <a:ext cx="6858000" cy="4459111"/>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172200" y="3200400"/>
            <a:ext cx="2438400" cy="3200400"/>
          </a:xfrm>
        </p:spPr>
        <p:txBody>
          <a:bodyPr anchor="b"/>
          <a:lstStyle/>
          <a:p>
            <a:pPr algn="l"/>
            <a:r>
              <a:rPr lang="en-GB" dirty="0" smtClean="0"/>
              <a:t>Leonardo </a:t>
            </a:r>
            <a:r>
              <a:rPr lang="en-GB" dirty="0" err="1" smtClean="0"/>
              <a:t>da</a:t>
            </a:r>
            <a:r>
              <a:rPr lang="en-GB" dirty="0" smtClean="0"/>
              <a:t> Vinci (1452-1519)</a:t>
            </a:r>
            <a:br>
              <a:rPr lang="en-GB" dirty="0" smtClean="0"/>
            </a:br>
            <a:r>
              <a:rPr lang="en-GB" dirty="0" smtClean="0"/>
              <a:t> </a:t>
            </a:r>
            <a:br>
              <a:rPr lang="en-GB" dirty="0" smtClean="0"/>
            </a:br>
            <a:r>
              <a:rPr lang="en-GB" dirty="0" smtClean="0"/>
              <a:t>A scull sectioned</a:t>
            </a:r>
            <a:br>
              <a:rPr lang="en-GB" dirty="0" smtClean="0"/>
            </a:br>
            <a:r>
              <a:rPr lang="en-GB" dirty="0" smtClean="0"/>
              <a:t>circa 1489</a:t>
            </a:r>
            <a:br>
              <a:rPr lang="en-GB" dirty="0" smtClean="0"/>
            </a:br>
            <a:r>
              <a:rPr lang="en-GB" dirty="0" smtClean="0"/>
              <a:t>Windsor Castle</a:t>
            </a:r>
            <a:br>
              <a:rPr lang="en-GB" dirty="0" smtClean="0"/>
            </a:br>
            <a:r>
              <a:rPr lang="en-GB" dirty="0" smtClean="0"/>
              <a:t>Royal Library </a:t>
            </a:r>
            <a:endParaRPr lang="it-IT" dirty="0"/>
          </a:p>
        </p:txBody>
      </p:sp>
      <p:pic>
        <p:nvPicPr>
          <p:cNvPr id="4" name="Bild 3" descr="LEONARDO + skull2.jpg"/>
          <p:cNvPicPr>
            <a:picLocks noChangeAspect="1"/>
          </p:cNvPicPr>
          <p:nvPr/>
        </p:nvPicPr>
        <p:blipFill>
          <a:blip r:embed="rId2"/>
          <a:stretch>
            <a:fillRect/>
          </a:stretch>
        </p:blipFill>
        <p:spPr>
          <a:xfrm>
            <a:off x="-1" y="0"/>
            <a:ext cx="5804533" cy="68580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447800" y="5791200"/>
            <a:ext cx="7086600" cy="838200"/>
          </a:xfrm>
        </p:spPr>
        <p:txBody>
          <a:bodyPr anchor="b">
            <a:noAutofit/>
          </a:bodyPr>
          <a:lstStyle/>
          <a:p>
            <a:pPr algn="l"/>
            <a:r>
              <a:rPr lang="en-GB" dirty="0" smtClean="0"/>
              <a:t>Leonardo </a:t>
            </a:r>
            <a:r>
              <a:rPr lang="en-GB" dirty="0" err="1" smtClean="0"/>
              <a:t>da</a:t>
            </a:r>
            <a:r>
              <a:rPr lang="en-GB" dirty="0" smtClean="0"/>
              <a:t> Vinci (1452-1519) </a:t>
            </a:r>
            <a:br>
              <a:rPr lang="en-GB" dirty="0" smtClean="0"/>
            </a:br>
            <a:r>
              <a:rPr lang="en-GB" dirty="0" smtClean="0"/>
              <a:t>Study of a skull, circa 1489, Windsor Castle, Royal Library </a:t>
            </a:r>
            <a:endParaRPr lang="it-IT" dirty="0"/>
          </a:p>
        </p:txBody>
      </p:sp>
      <p:pic>
        <p:nvPicPr>
          <p:cNvPr id="3" name="Bild 2" descr="LEONARDO SKULL tumblr_mbw9u38Zpu1rexkq8o6_1280.jpg"/>
          <p:cNvPicPr>
            <a:picLocks noChangeAspect="1"/>
          </p:cNvPicPr>
          <p:nvPr/>
        </p:nvPicPr>
        <p:blipFill>
          <a:blip r:embed="rId2"/>
          <a:stretch>
            <a:fillRect/>
          </a:stretch>
        </p:blipFill>
        <p:spPr>
          <a:xfrm>
            <a:off x="1566969" y="304800"/>
            <a:ext cx="6000324" cy="555918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495800" y="3048000"/>
            <a:ext cx="4343400" cy="3306762"/>
          </a:xfrm>
        </p:spPr>
        <p:txBody>
          <a:bodyPr anchor="b"/>
          <a:lstStyle/>
          <a:p>
            <a:pPr algn="l"/>
            <a:r>
              <a:rPr lang="en-GB" dirty="0" smtClean="0"/>
              <a:t>Leonardo </a:t>
            </a:r>
            <a:r>
              <a:rPr lang="en-GB" noProof="1" smtClean="0"/>
              <a:t>da</a:t>
            </a:r>
            <a:r>
              <a:rPr lang="en-GB" dirty="0" smtClean="0"/>
              <a:t> Vinci (1452-1519)</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Figures in coition</a:t>
            </a:r>
            <a:br>
              <a:rPr lang="en-GB" dirty="0" smtClean="0"/>
            </a:br>
            <a:r>
              <a:rPr lang="en-GB" dirty="0" smtClean="0"/>
              <a:t>1493 circa </a:t>
            </a:r>
            <a:br>
              <a:rPr lang="en-GB" dirty="0" smtClean="0"/>
            </a:br>
            <a:r>
              <a:rPr lang="en-GB" dirty="0" smtClean="0"/>
              <a:t/>
            </a:r>
            <a:br>
              <a:rPr lang="en-GB" dirty="0" smtClean="0"/>
            </a:br>
            <a:r>
              <a:rPr lang="en-GB" dirty="0" smtClean="0"/>
              <a:t>Courtesy of Her Majesty Queen Elisabeth II  </a:t>
            </a:r>
            <a:endParaRPr lang="en-GB" dirty="0"/>
          </a:p>
        </p:txBody>
      </p:sp>
      <p:pic>
        <p:nvPicPr>
          <p:cNvPr id="3" name="Bild 2" descr="LEONARDO davincicopulation.jpg"/>
          <p:cNvPicPr>
            <a:picLocks noChangeAspect="1"/>
          </p:cNvPicPr>
          <p:nvPr/>
        </p:nvPicPr>
        <p:blipFill>
          <a:blip r:embed="rId2"/>
          <a:stretch>
            <a:fillRect/>
          </a:stretch>
        </p:blipFill>
        <p:spPr>
          <a:xfrm>
            <a:off x="0" y="0"/>
            <a:ext cx="4163003" cy="68580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Bild 2" descr="LEONARDO davincicopulation.jpg"/>
          <p:cNvPicPr>
            <a:picLocks noChangeAspect="1"/>
          </p:cNvPicPr>
          <p:nvPr/>
        </p:nvPicPr>
        <p:blipFill>
          <a:blip r:embed="rId2"/>
          <a:stretch>
            <a:fillRect/>
          </a:stretch>
        </p:blipFill>
        <p:spPr>
          <a:xfrm flipH="1">
            <a:off x="5001203" y="0"/>
            <a:ext cx="4142797" cy="6858000"/>
          </a:xfrm>
          <a:prstGeom prst="rect">
            <a:avLst/>
          </a:prstGeom>
        </p:spPr>
      </p:pic>
      <p:pic>
        <p:nvPicPr>
          <p:cNvPr id="10" name="Bild 9" descr="Da Vinci Text Mirror.jpg"/>
          <p:cNvPicPr>
            <a:picLocks noChangeAspect="1"/>
          </p:cNvPicPr>
          <p:nvPr/>
        </p:nvPicPr>
        <p:blipFill>
          <a:blip r:embed="rId3"/>
          <a:stretch>
            <a:fillRect/>
          </a:stretch>
        </p:blipFill>
        <p:spPr>
          <a:xfrm flipH="1">
            <a:off x="381000" y="3581400"/>
            <a:ext cx="4419600" cy="29718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0" y="2819400"/>
            <a:ext cx="3352800" cy="3429000"/>
          </a:xfrm>
        </p:spPr>
        <p:txBody>
          <a:bodyPr anchor="b"/>
          <a:lstStyle/>
          <a:p>
            <a:pPr algn="l"/>
            <a:r>
              <a:rPr lang="en-GB" dirty="0" smtClean="0"/>
              <a:t>Leonardo </a:t>
            </a:r>
            <a:r>
              <a:rPr lang="en-GB" dirty="0" err="1" smtClean="0"/>
              <a:t>da</a:t>
            </a:r>
            <a:r>
              <a:rPr lang="en-GB" dirty="0" smtClean="0"/>
              <a:t> Vinci (1452-1519)</a:t>
            </a:r>
            <a:br>
              <a:rPr lang="en-GB" dirty="0" smtClean="0"/>
            </a:br>
            <a:r>
              <a:rPr lang="en-GB" dirty="0" smtClean="0"/>
              <a:t>1490 circa</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i="1" dirty="0" err="1" smtClean="0"/>
              <a:t>Città</a:t>
            </a:r>
            <a:r>
              <a:rPr lang="en-GB" i="1" dirty="0" smtClean="0"/>
              <a:t> </a:t>
            </a:r>
            <a:r>
              <a:rPr lang="en-GB" i="1" dirty="0" err="1" smtClean="0"/>
              <a:t>ideale</a:t>
            </a:r>
            <a:r>
              <a:rPr lang="en-GB" i="1" dirty="0" smtClean="0"/>
              <a:t/>
            </a:r>
            <a:br>
              <a:rPr lang="en-GB" i="1" dirty="0" smtClean="0"/>
            </a:br>
            <a:r>
              <a:rPr lang="en-GB" dirty="0" smtClean="0"/>
              <a:t>1490 circa</a:t>
            </a:r>
            <a:br>
              <a:rPr lang="en-GB" dirty="0" smtClean="0"/>
            </a:br>
            <a:r>
              <a:rPr lang="en-GB" dirty="0" smtClean="0"/>
              <a:t> </a:t>
            </a:r>
            <a:br>
              <a:rPr lang="en-GB" dirty="0" smtClean="0"/>
            </a:br>
            <a:r>
              <a:rPr lang="en-GB" dirty="0" smtClean="0"/>
              <a:t>Paris, </a:t>
            </a:r>
            <a:r>
              <a:rPr lang="en-GB" dirty="0" err="1" smtClean="0"/>
              <a:t>Institut</a:t>
            </a:r>
            <a:r>
              <a:rPr lang="en-GB" dirty="0" smtClean="0"/>
              <a:t> de France </a:t>
            </a:r>
            <a:endParaRPr lang="en-GB" dirty="0"/>
          </a:p>
        </p:txBody>
      </p:sp>
      <p:pic>
        <p:nvPicPr>
          <p:cNvPr id="3" name="Bild 2" descr="Leonardo ideal city.jpg"/>
          <p:cNvPicPr>
            <a:picLocks noChangeAspect="1"/>
          </p:cNvPicPr>
          <p:nvPr/>
        </p:nvPicPr>
        <p:blipFill>
          <a:blip r:embed="rId2"/>
          <a:stretch>
            <a:fillRect/>
          </a:stretch>
        </p:blipFill>
        <p:spPr>
          <a:xfrm>
            <a:off x="0" y="0"/>
            <a:ext cx="4800600" cy="6881198"/>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010400" y="1524000"/>
            <a:ext cx="1981200" cy="4983162"/>
          </a:xfrm>
        </p:spPr>
        <p:txBody>
          <a:bodyPr anchor="b">
            <a:normAutofit/>
          </a:bodyPr>
          <a:lstStyle/>
          <a:p>
            <a:pPr algn="l"/>
            <a:r>
              <a:rPr lang="en-GB" dirty="0" smtClean="0"/>
              <a:t>Antonio </a:t>
            </a:r>
            <a:r>
              <a:rPr lang="en-GB" dirty="0" err="1" smtClean="0"/>
              <a:t>Sant’Elia</a:t>
            </a:r>
            <a:r>
              <a:rPr lang="en-GB" dirty="0" smtClean="0"/>
              <a:t/>
            </a:r>
            <a:br>
              <a:rPr lang="en-GB" dirty="0" smtClean="0"/>
            </a:br>
            <a:r>
              <a:rPr lang="en-GB" dirty="0" smtClean="0"/>
              <a:t>1888-1916</a:t>
            </a:r>
            <a:br>
              <a:rPr lang="en-GB" dirty="0" smtClean="0"/>
            </a:br>
            <a:r>
              <a:rPr lang="en-GB" dirty="0" smtClean="0"/>
              <a:t/>
            </a:r>
            <a:br>
              <a:rPr lang="en-GB" dirty="0" smtClean="0"/>
            </a:br>
            <a:r>
              <a:rPr lang="en-GB" i="1" dirty="0" err="1" smtClean="0"/>
              <a:t>Stazione</a:t>
            </a:r>
            <a:r>
              <a:rPr lang="en-GB" i="1" dirty="0" smtClean="0"/>
              <a:t> </a:t>
            </a:r>
            <a:r>
              <a:rPr lang="en-GB" i="1" dirty="0" err="1" smtClean="0"/>
              <a:t>d’aeroplani</a:t>
            </a:r>
            <a:r>
              <a:rPr lang="en-GB" i="1" dirty="0" smtClean="0"/>
              <a:t> </a:t>
            </a:r>
            <a:r>
              <a:rPr lang="en-GB" i="1" dirty="0" err="1" smtClean="0"/>
              <a:t>e</a:t>
            </a:r>
            <a:r>
              <a:rPr lang="en-GB" i="1" dirty="0" smtClean="0"/>
              <a:t> </a:t>
            </a:r>
            <a:r>
              <a:rPr lang="en-GB" i="1" dirty="0" err="1" smtClean="0"/>
              <a:t>treni</a:t>
            </a:r>
            <a:r>
              <a:rPr lang="en-GB" i="1" dirty="0" smtClean="0"/>
              <a:t/>
            </a:r>
            <a:br>
              <a:rPr lang="en-GB" i="1" dirty="0" smtClean="0"/>
            </a:br>
            <a:r>
              <a:rPr lang="en-GB" i="1" dirty="0" smtClean="0"/>
              <a:t>con </a:t>
            </a:r>
            <a:r>
              <a:rPr lang="en-GB" i="1" dirty="0" err="1" smtClean="0"/>
              <a:t>funicolari</a:t>
            </a:r>
            <a:r>
              <a:rPr lang="en-GB" i="1" dirty="0" smtClean="0"/>
              <a:t> </a:t>
            </a:r>
            <a:r>
              <a:rPr lang="en-GB" i="1" dirty="0" err="1" smtClean="0"/>
              <a:t>e</a:t>
            </a:r>
            <a:r>
              <a:rPr lang="en-GB" i="1" dirty="0" smtClean="0"/>
              <a:t> </a:t>
            </a:r>
            <a:r>
              <a:rPr lang="en-GB" i="1" dirty="0" err="1" smtClean="0"/>
              <a:t>ascensori</a:t>
            </a:r>
            <a:r>
              <a:rPr lang="en-GB" i="1" dirty="0" smtClean="0"/>
              <a:t> </a:t>
            </a:r>
            <a:r>
              <a:rPr lang="en-GB" i="1" dirty="0" err="1" smtClean="0"/>
              <a:t>su</a:t>
            </a:r>
            <a:r>
              <a:rPr lang="en-GB" i="1" dirty="0" smtClean="0"/>
              <a:t> </a:t>
            </a:r>
            <a:r>
              <a:rPr lang="en-GB" i="1" dirty="0" err="1" smtClean="0"/>
              <a:t>tre</a:t>
            </a:r>
            <a:r>
              <a:rPr lang="en-GB" i="1" dirty="0" smtClean="0"/>
              <a:t> </a:t>
            </a:r>
            <a:r>
              <a:rPr lang="en-GB" i="1" dirty="0" err="1" smtClean="0"/>
              <a:t>piani</a:t>
            </a:r>
            <a:r>
              <a:rPr lang="en-GB" i="1" dirty="0" smtClean="0"/>
              <a:t> </a:t>
            </a:r>
            <a:r>
              <a:rPr lang="en-GB" i="1" dirty="0" err="1" smtClean="0"/>
              <a:t>stradali</a:t>
            </a:r>
            <a:r>
              <a:rPr lang="en-GB" dirty="0" smtClean="0"/>
              <a:t/>
            </a:r>
            <a:br>
              <a:rPr lang="en-GB" dirty="0" smtClean="0"/>
            </a:br>
            <a:r>
              <a:rPr lang="en-GB" dirty="0" smtClean="0"/>
              <a:t/>
            </a:r>
            <a:br>
              <a:rPr lang="en-GB" dirty="0" smtClean="0"/>
            </a:br>
            <a:r>
              <a:rPr lang="en-GB" dirty="0" smtClean="0"/>
              <a:t>Ink </a:t>
            </a:r>
            <a:r>
              <a:rPr lang="en-GB" dirty="0" smtClean="0"/>
              <a:t>on tracing paper</a:t>
            </a:r>
            <a:br>
              <a:rPr lang="en-GB" dirty="0" smtClean="0"/>
            </a:br>
            <a:r>
              <a:rPr lang="en-GB" dirty="0" smtClean="0"/>
              <a:t>50 </a:t>
            </a:r>
            <a:r>
              <a:rPr lang="en-GB" dirty="0" err="1" smtClean="0"/>
              <a:t>x</a:t>
            </a:r>
            <a:r>
              <a:rPr lang="en-GB" dirty="0" smtClean="0"/>
              <a:t> 39 cm</a:t>
            </a:r>
            <a:br>
              <a:rPr lang="en-GB" dirty="0" smtClean="0"/>
            </a:br>
            <a:r>
              <a:rPr lang="en-GB" dirty="0" smtClean="0"/>
              <a:t/>
            </a:r>
            <a:br>
              <a:rPr lang="en-GB" dirty="0" smtClean="0"/>
            </a:br>
            <a:r>
              <a:rPr lang="en-GB" dirty="0" smtClean="0"/>
              <a:t>Como</a:t>
            </a:r>
            <a:br>
              <a:rPr lang="en-GB" dirty="0" smtClean="0"/>
            </a:br>
            <a:r>
              <a:rPr lang="en-GB" dirty="0" err="1" smtClean="0"/>
              <a:t>Pinacoteca</a:t>
            </a:r>
            <a:r>
              <a:rPr lang="en-GB" dirty="0" smtClean="0"/>
              <a:t> </a:t>
            </a:r>
            <a:r>
              <a:rPr lang="en-GB" dirty="0" err="1" smtClean="0"/>
              <a:t>Civica</a:t>
            </a:r>
            <a:endParaRPr lang="en-GB" dirty="0"/>
          </a:p>
        </p:txBody>
      </p:sp>
      <p:pic>
        <p:nvPicPr>
          <p:cNvPr id="3" name="Bild 2" descr="Sant'elia città stazione .png"/>
          <p:cNvPicPr>
            <a:picLocks noChangeAspect="1"/>
          </p:cNvPicPr>
          <p:nvPr/>
        </p:nvPicPr>
        <p:blipFill>
          <a:blip r:embed="rId2"/>
          <a:stretch>
            <a:fillRect/>
          </a:stretch>
        </p:blipFill>
        <p:spPr>
          <a:xfrm>
            <a:off x="0" y="0"/>
            <a:ext cx="6895750" cy="68580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943600" y="3810000"/>
            <a:ext cx="2590800" cy="2819400"/>
          </a:xfrm>
        </p:spPr>
        <p:txBody>
          <a:bodyPr/>
          <a:lstStyle/>
          <a:p>
            <a:pPr algn="l"/>
            <a:r>
              <a:rPr lang="en-GB" smtClean="0"/>
              <a:t>Louis Favre</a:t>
            </a:r>
            <a:br>
              <a:rPr lang="en-GB" smtClean="0"/>
            </a:br>
            <a:r>
              <a:rPr lang="en-GB" smtClean="0"/>
              <a:t>1826-1879</a:t>
            </a:r>
            <a:br>
              <a:rPr lang="en-GB" smtClean="0"/>
            </a:br>
            <a:r>
              <a:rPr lang="en-GB" smtClean="0"/>
              <a:t/>
            </a:r>
            <a:br>
              <a:rPr lang="en-GB" smtClean="0"/>
            </a:br>
            <a:r>
              <a:rPr lang="en-GB" smtClean="0"/>
              <a:t>Contractor of the </a:t>
            </a:r>
            <a:br>
              <a:rPr lang="en-GB" smtClean="0"/>
            </a:br>
            <a:r>
              <a:rPr lang="en-GB" smtClean="0"/>
              <a:t>Gotthard Tunnel</a:t>
            </a:r>
            <a:br>
              <a:rPr lang="en-GB" smtClean="0"/>
            </a:br>
            <a:r>
              <a:rPr lang="en-GB" smtClean="0"/>
              <a:t/>
            </a:r>
            <a:br>
              <a:rPr lang="en-GB" smtClean="0"/>
            </a:br>
            <a:r>
              <a:rPr lang="en-GB" smtClean="0"/>
              <a:t>Xylograph</a:t>
            </a:r>
            <a:br>
              <a:rPr lang="en-GB" smtClean="0"/>
            </a:br>
            <a:r>
              <a:rPr lang="en-GB" smtClean="0"/>
              <a:t>wikimedia org</a:t>
            </a:r>
            <a:endParaRPr lang="en-GB"/>
          </a:p>
        </p:txBody>
      </p:sp>
      <p:pic>
        <p:nvPicPr>
          <p:cNvPr id="3" name="Bild 2" descr="GOTH Louis_Favre.jpg"/>
          <p:cNvPicPr>
            <a:picLocks noChangeAspect="1"/>
          </p:cNvPicPr>
          <p:nvPr/>
        </p:nvPicPr>
        <p:blipFill>
          <a:blip r:embed="rId2"/>
          <a:stretch>
            <a:fillRect/>
          </a:stretch>
        </p:blipFill>
        <p:spPr>
          <a:xfrm>
            <a:off x="0" y="0"/>
            <a:ext cx="5397500" cy="685800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495800" y="2895600"/>
            <a:ext cx="3657600" cy="3581400"/>
          </a:xfrm>
        </p:spPr>
        <p:txBody>
          <a:bodyPr anchor="b"/>
          <a:lstStyle/>
          <a:p>
            <a:pPr algn="l"/>
            <a:r>
              <a:rPr lang="en-GB" dirty="0" smtClean="0"/>
              <a:t>Time table of the Gotthard Railway Company </a:t>
            </a:r>
            <a:br>
              <a:rPr lang="en-GB" dirty="0" smtClean="0"/>
            </a:br>
            <a:r>
              <a:rPr lang="en-GB" dirty="0" smtClean="0"/>
              <a:t/>
            </a:r>
            <a:br>
              <a:rPr lang="en-GB" dirty="0" smtClean="0"/>
            </a:br>
            <a:r>
              <a:rPr lang="en-GB" dirty="0" smtClean="0"/>
              <a:t>Lithograph</a:t>
            </a:r>
            <a:br>
              <a:rPr lang="en-GB" dirty="0" smtClean="0"/>
            </a:br>
            <a:r>
              <a:rPr lang="en-GB" dirty="0" smtClean="0"/>
              <a:t>June 1902</a:t>
            </a:r>
            <a:br>
              <a:rPr lang="en-GB" dirty="0" smtClean="0"/>
            </a:br>
            <a:r>
              <a:rPr lang="en-GB" dirty="0" smtClean="0"/>
              <a:t/>
            </a:r>
            <a:br>
              <a:rPr lang="en-GB" dirty="0" smtClean="0"/>
            </a:br>
            <a:r>
              <a:rPr lang="en-GB" dirty="0" err="1" smtClean="0"/>
              <a:t>Stabilimento</a:t>
            </a:r>
            <a:r>
              <a:rPr lang="en-GB" dirty="0" smtClean="0"/>
              <a:t> </a:t>
            </a:r>
            <a:r>
              <a:rPr lang="en-GB" dirty="0" err="1" smtClean="0"/>
              <a:t>Arti</a:t>
            </a:r>
            <a:r>
              <a:rPr lang="en-GB" dirty="0" smtClean="0"/>
              <a:t> </a:t>
            </a:r>
            <a:r>
              <a:rPr lang="en-GB" dirty="0" err="1" smtClean="0"/>
              <a:t>grafiche</a:t>
            </a:r>
            <a:r>
              <a:rPr lang="en-GB" dirty="0" smtClean="0"/>
              <a:t> </a:t>
            </a:r>
            <a:r>
              <a:rPr lang="en-GB" dirty="0" err="1" smtClean="0"/>
              <a:t>Chiattone</a:t>
            </a:r>
            <a:r>
              <a:rPr lang="en-GB" dirty="0" smtClean="0"/>
              <a:t/>
            </a:r>
            <a:br>
              <a:rPr lang="en-GB" dirty="0" smtClean="0"/>
            </a:br>
            <a:r>
              <a:rPr lang="en-GB" dirty="0" err="1" smtClean="0"/>
              <a:t>Milano</a:t>
            </a:r>
            <a:r>
              <a:rPr lang="en-GB" dirty="0" smtClean="0"/>
              <a:t> </a:t>
            </a:r>
            <a:br>
              <a:rPr lang="en-GB" dirty="0" smtClean="0"/>
            </a:br>
            <a:r>
              <a:rPr lang="en-GB" dirty="0" smtClean="0"/>
              <a:t/>
            </a:r>
            <a:br>
              <a:rPr lang="en-GB" dirty="0" smtClean="0"/>
            </a:br>
            <a:r>
              <a:rPr lang="en-GB" dirty="0" smtClean="0"/>
              <a:t>SBB Archive, Bern </a:t>
            </a:r>
            <a:endParaRPr lang="en-GB" dirty="0"/>
          </a:p>
        </p:txBody>
      </p:sp>
      <p:pic>
        <p:nvPicPr>
          <p:cNvPr id="3" name="Bild 2" descr="Fahrplan_Gotthardbahn_1902.jpg"/>
          <p:cNvPicPr>
            <a:picLocks noChangeAspect="1"/>
          </p:cNvPicPr>
          <p:nvPr/>
        </p:nvPicPr>
        <p:blipFill>
          <a:blip r:embed="rId2"/>
          <a:stretch>
            <a:fillRect/>
          </a:stretch>
        </p:blipFill>
        <p:spPr>
          <a:xfrm>
            <a:off x="0" y="0"/>
            <a:ext cx="3852350" cy="68580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324600" y="381000"/>
            <a:ext cx="2438400" cy="6248400"/>
          </a:xfrm>
        </p:spPr>
        <p:txBody>
          <a:bodyPr/>
          <a:lstStyle/>
          <a:p>
            <a:pPr algn="l"/>
            <a:r>
              <a:rPr lang="en-GB" dirty="0" smtClean="0"/>
              <a:t>Camille </a:t>
            </a:r>
            <a:r>
              <a:rPr lang="en-GB" dirty="0" err="1" smtClean="0"/>
              <a:t>Ferroux</a:t>
            </a:r>
            <a:r>
              <a:rPr lang="en-GB" dirty="0" smtClean="0"/>
              <a:t/>
            </a:r>
            <a:br>
              <a:rPr lang="en-GB" dirty="0" smtClean="0"/>
            </a:br>
            <a:r>
              <a:rPr lang="en-GB" dirty="0" smtClean="0"/>
              <a:t>pneumatic drill</a:t>
            </a:r>
            <a:br>
              <a:rPr lang="en-GB" dirty="0" smtClean="0"/>
            </a:br>
            <a:r>
              <a:rPr lang="en-GB" dirty="0" smtClean="0"/>
              <a:t/>
            </a:r>
            <a:br>
              <a:rPr lang="en-GB" dirty="0" smtClean="0"/>
            </a:br>
            <a:r>
              <a:rPr lang="en-GB" dirty="0" smtClean="0"/>
              <a:t>anon. photographer</a:t>
            </a:r>
            <a:br>
              <a:rPr lang="en-GB" dirty="0" smtClean="0"/>
            </a:br>
            <a:r>
              <a:rPr lang="en-GB" dirty="0" smtClean="0"/>
              <a:t>1875 circa</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&amp; its </a:t>
            </a:r>
            <a:br>
              <a:rPr lang="en-GB" dirty="0" smtClean="0"/>
            </a:br>
            <a:r>
              <a:rPr lang="en-GB" dirty="0" smtClean="0"/>
              <a:t>xylographic translation</a:t>
            </a:r>
            <a:br>
              <a:rPr lang="en-GB" dirty="0" smtClean="0"/>
            </a:br>
            <a:r>
              <a:rPr lang="en-GB" dirty="0" smtClean="0"/>
              <a:t/>
            </a:r>
            <a:br>
              <a:rPr lang="en-GB" dirty="0" smtClean="0"/>
            </a:br>
            <a:r>
              <a:rPr lang="en-GB" dirty="0" smtClean="0"/>
              <a:t/>
            </a:r>
            <a:br>
              <a:rPr lang="en-GB" dirty="0" smtClean="0"/>
            </a:br>
            <a:r>
              <a:rPr lang="en-GB" dirty="0" smtClean="0"/>
              <a:t>from</a:t>
            </a:r>
            <a:br>
              <a:rPr lang="en-GB" dirty="0" smtClean="0"/>
            </a:br>
            <a:r>
              <a:rPr lang="en-GB" dirty="0" smtClean="0"/>
              <a:t>Aurelio Galfetti &amp; al.</a:t>
            </a:r>
            <a:br>
              <a:rPr lang="en-GB" dirty="0" smtClean="0"/>
            </a:br>
            <a:r>
              <a:rPr lang="en-GB" i="1" dirty="0" err="1" smtClean="0"/>
              <a:t>Progetto</a:t>
            </a:r>
            <a:r>
              <a:rPr lang="en-GB" i="1" dirty="0" smtClean="0"/>
              <a:t> &amp; </a:t>
            </a:r>
            <a:r>
              <a:rPr lang="en-GB" i="1" dirty="0" err="1" smtClean="0"/>
              <a:t>territorio</a:t>
            </a:r>
            <a:r>
              <a:rPr lang="en-GB" i="1" dirty="0" smtClean="0"/>
              <a:t/>
            </a:r>
            <a:br>
              <a:rPr lang="en-GB" i="1" dirty="0" smtClean="0"/>
            </a:br>
            <a:r>
              <a:rPr lang="en-GB" i="1" dirty="0" err="1" smtClean="0"/>
              <a:t>Gli</a:t>
            </a:r>
            <a:r>
              <a:rPr lang="en-GB" i="1" dirty="0" smtClean="0"/>
              <a:t> </a:t>
            </a:r>
            <a:r>
              <a:rPr lang="en-GB" i="1" dirty="0" err="1" smtClean="0"/>
              <a:t>assi</a:t>
            </a:r>
            <a:r>
              <a:rPr lang="en-GB" i="1" dirty="0" smtClean="0"/>
              <a:t> </a:t>
            </a:r>
            <a:r>
              <a:rPr lang="en-GB" i="1" dirty="0" err="1" smtClean="0"/>
              <a:t>di</a:t>
            </a:r>
            <a:r>
              <a:rPr lang="en-GB" i="1" dirty="0" smtClean="0"/>
              <a:t> </a:t>
            </a:r>
            <a:r>
              <a:rPr lang="en-GB" i="1" dirty="0" err="1" smtClean="0"/>
              <a:t>transito</a:t>
            </a:r>
            <a:r>
              <a:rPr lang="en-GB" i="1" dirty="0" smtClean="0"/>
              <a:t> &amp;</a:t>
            </a:r>
            <a:br>
              <a:rPr lang="en-GB" i="1" dirty="0" smtClean="0"/>
            </a:br>
            <a:r>
              <a:rPr lang="en-GB" i="1" dirty="0" err="1" smtClean="0"/>
              <a:t>trasformazioni</a:t>
            </a:r>
            <a:r>
              <a:rPr lang="en-GB" i="1" dirty="0" smtClean="0"/>
              <a:t> (…) del</a:t>
            </a:r>
            <a:br>
              <a:rPr lang="en-GB" i="1" dirty="0" smtClean="0"/>
            </a:br>
            <a:r>
              <a:rPr lang="en-GB" i="1" dirty="0" err="1" smtClean="0"/>
              <a:t>Cantone</a:t>
            </a:r>
            <a:r>
              <a:rPr lang="en-GB" i="1" dirty="0" smtClean="0"/>
              <a:t> TI</a:t>
            </a:r>
            <a:r>
              <a:rPr lang="en-GB" dirty="0" smtClean="0"/>
              <a:t/>
            </a:r>
            <a:br>
              <a:rPr lang="en-GB" dirty="0" smtClean="0"/>
            </a:br>
            <a:r>
              <a:rPr lang="en-GB" dirty="0" err="1" smtClean="0"/>
              <a:t>Accademia</a:t>
            </a:r>
            <a:r>
              <a:rPr lang="en-GB" dirty="0" smtClean="0"/>
              <a:t> USI 2001</a:t>
            </a:r>
            <a:endParaRPr lang="en-GB" dirty="0"/>
          </a:p>
        </p:txBody>
      </p:sp>
      <p:pic>
        <p:nvPicPr>
          <p:cNvPr id="4" name="Bild 3" descr="GOTH Perforatrice 1 .JPG"/>
          <p:cNvPicPr>
            <a:picLocks noChangeAspect="1"/>
          </p:cNvPicPr>
          <p:nvPr/>
        </p:nvPicPr>
        <p:blipFill>
          <a:blip r:embed="rId2"/>
          <a:stretch>
            <a:fillRect/>
          </a:stretch>
        </p:blipFill>
        <p:spPr>
          <a:xfrm>
            <a:off x="228600" y="228600"/>
            <a:ext cx="5793549" cy="3185470"/>
          </a:xfrm>
          <a:prstGeom prst="rect">
            <a:avLst/>
          </a:prstGeom>
        </p:spPr>
      </p:pic>
      <p:pic>
        <p:nvPicPr>
          <p:cNvPr id="5" name="Bild 4" descr="GOTH Perforatrice 2 .JPG"/>
          <p:cNvPicPr>
            <a:picLocks noChangeAspect="1"/>
          </p:cNvPicPr>
          <p:nvPr/>
        </p:nvPicPr>
        <p:blipFill>
          <a:blip r:embed="rId3"/>
          <a:stretch>
            <a:fillRect/>
          </a:stretch>
        </p:blipFill>
        <p:spPr>
          <a:xfrm>
            <a:off x="228599" y="3604971"/>
            <a:ext cx="5793549" cy="3024429"/>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876800"/>
            <a:ext cx="8229600" cy="1676400"/>
          </a:xfrm>
        </p:spPr>
        <p:txBody>
          <a:bodyPr anchor="b">
            <a:noAutofit/>
          </a:bodyPr>
          <a:lstStyle/>
          <a:p>
            <a:pPr algn="l"/>
            <a:r>
              <a:rPr lang="it-IT" dirty="0" smtClean="0"/>
              <a:t>Louis </a:t>
            </a:r>
            <a:r>
              <a:rPr lang="it-IT" dirty="0" err="1" smtClean="0"/>
              <a:t>Favre</a:t>
            </a:r>
            <a:r>
              <a:rPr lang="it-IT" dirty="0" smtClean="0"/>
              <a:t> (1826 -1879) </a:t>
            </a:r>
            <a:r>
              <a:rPr lang="it-IT" i="1" dirty="0" smtClean="0"/>
              <a:t>Tunnel </a:t>
            </a:r>
            <a:r>
              <a:rPr lang="it-IT" i="1" dirty="0" err="1" smtClean="0"/>
              <a:t>du</a:t>
            </a:r>
            <a:r>
              <a:rPr lang="it-IT" i="1" dirty="0" smtClean="0"/>
              <a:t> </a:t>
            </a:r>
            <a:r>
              <a:rPr lang="it-IT" i="1" dirty="0" err="1" smtClean="0"/>
              <a:t>Gothard</a:t>
            </a:r>
            <a:r>
              <a:rPr lang="it-IT" i="1" dirty="0" smtClean="0"/>
              <a:t>, </a:t>
            </a:r>
            <a:r>
              <a:rPr lang="it-IT" i="1" dirty="0" err="1" smtClean="0"/>
              <a:t>sections</a:t>
            </a:r>
            <a:r>
              <a:rPr lang="it-IT" i="1" dirty="0" smtClean="0"/>
              <a:t> </a:t>
            </a:r>
            <a:r>
              <a:rPr lang="it-IT" i="1" dirty="0" err="1" smtClean="0"/>
              <a:t>normales</a:t>
            </a:r>
            <a:r>
              <a:rPr lang="it-IT" i="1" dirty="0" smtClean="0"/>
              <a:t> de </a:t>
            </a:r>
            <a:r>
              <a:rPr lang="it-IT" i="1" dirty="0" err="1" smtClean="0"/>
              <a:t>percement</a:t>
            </a:r>
            <a:r>
              <a:rPr lang="it-IT" i="1" dirty="0" smtClean="0"/>
              <a:t>, 1° </a:t>
            </a:r>
            <a:r>
              <a:rPr lang="it-IT" i="1" dirty="0" err="1" smtClean="0"/>
              <a:t>Galerie</a:t>
            </a:r>
            <a:r>
              <a:rPr lang="it-IT" i="1" dirty="0" smtClean="0"/>
              <a:t> de direction, 2° </a:t>
            </a:r>
            <a:r>
              <a:rPr lang="it-IT" i="1" dirty="0" err="1" smtClean="0"/>
              <a:t>Abbatages</a:t>
            </a:r>
            <a:r>
              <a:rPr lang="it-IT" i="1" dirty="0" smtClean="0"/>
              <a:t>, 3° Cunette</a:t>
            </a:r>
            <a:r>
              <a:rPr lang="it-IT" dirty="0" smtClean="0"/>
              <a:t/>
            </a:r>
            <a:br>
              <a:rPr lang="it-IT" dirty="0" smtClean="0"/>
            </a:br>
            <a:r>
              <a:rPr lang="it-IT" dirty="0" smtClean="0"/>
              <a:t/>
            </a:r>
            <a:br>
              <a:rPr lang="it-IT" dirty="0" smtClean="0"/>
            </a:br>
            <a:r>
              <a:rPr lang="it-IT" dirty="0" err="1" smtClean="0"/>
              <a:t>From</a:t>
            </a:r>
            <a:r>
              <a:rPr lang="it-IT" dirty="0" smtClean="0"/>
              <a:t> </a:t>
            </a:r>
            <a:r>
              <a:rPr lang="it-IT" dirty="0" smtClean="0"/>
              <a:t>www </a:t>
            </a:r>
            <a:r>
              <a:rPr lang="it-IT" dirty="0" err="1" smtClean="0"/>
              <a:t>Alpen</a:t>
            </a:r>
            <a:r>
              <a:rPr lang="it-IT" dirty="0" smtClean="0"/>
              <a:t> </a:t>
            </a:r>
            <a:r>
              <a:rPr lang="it-IT" dirty="0" err="1" smtClean="0"/>
              <a:t>Tunnel.de</a:t>
            </a:r>
            <a:r>
              <a:rPr lang="it-IT" dirty="0" smtClean="0"/>
              <a:t/>
            </a:r>
            <a:br>
              <a:rPr lang="it-IT" dirty="0" smtClean="0"/>
            </a:br>
            <a:r>
              <a:rPr lang="it-IT" dirty="0" err="1" smtClean="0"/>
              <a:t>5</a:t>
            </a:r>
            <a:r>
              <a:rPr lang="it-IT" dirty="0" smtClean="0"/>
              <a:t> May 2014 </a:t>
            </a:r>
            <a:endParaRPr lang="it-IT" dirty="0"/>
          </a:p>
        </p:txBody>
      </p:sp>
      <p:pic>
        <p:nvPicPr>
          <p:cNvPr id="5" name="Bild 4" descr="Tunnel_profil_1.JPG"/>
          <p:cNvPicPr>
            <a:picLocks noChangeAspect="1"/>
          </p:cNvPicPr>
          <p:nvPr/>
        </p:nvPicPr>
        <p:blipFill>
          <a:blip r:embed="rId2"/>
          <a:stretch>
            <a:fillRect/>
          </a:stretch>
        </p:blipFill>
        <p:spPr>
          <a:xfrm>
            <a:off x="0" y="914400"/>
            <a:ext cx="9144000" cy="39624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943600" y="2895600"/>
            <a:ext cx="2743200" cy="3687762"/>
          </a:xfrm>
        </p:spPr>
        <p:txBody>
          <a:bodyPr anchor="b"/>
          <a:lstStyle/>
          <a:p>
            <a:pPr algn="l"/>
            <a:r>
              <a:rPr lang="en-GB" dirty="0" smtClean="0"/>
              <a:t>Louis Favre (1826-1879)Cunette du (</a:t>
            </a:r>
            <a:r>
              <a:rPr lang="en-GB" dirty="0" err="1" smtClean="0"/>
              <a:t>illisible</a:t>
            </a:r>
            <a:r>
              <a:rPr lang="en-GB" dirty="0" smtClean="0"/>
              <a:t>)</a:t>
            </a:r>
            <a:br>
              <a:rPr lang="en-GB" dirty="0" smtClean="0"/>
            </a:br>
            <a:r>
              <a:rPr lang="en-GB" dirty="0" smtClean="0"/>
              <a:t>26 March 1875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From </a:t>
            </a:r>
            <a:r>
              <a:rPr lang="en-GB" dirty="0" smtClean="0"/>
              <a:t/>
            </a:r>
            <a:br>
              <a:rPr lang="en-GB" dirty="0" smtClean="0"/>
            </a:br>
            <a:r>
              <a:rPr lang="en-GB" dirty="0" smtClean="0"/>
              <a:t>www </a:t>
            </a:r>
            <a:r>
              <a:rPr lang="en-GB" dirty="0" err="1" smtClean="0"/>
              <a:t>Alpen</a:t>
            </a:r>
            <a:r>
              <a:rPr lang="en-GB" dirty="0" smtClean="0"/>
              <a:t> </a:t>
            </a:r>
            <a:r>
              <a:rPr lang="en-GB" dirty="0" err="1" smtClean="0"/>
              <a:t>Tunnel.de</a:t>
            </a:r>
            <a:r>
              <a:rPr lang="en-GB" dirty="0" smtClean="0"/>
              <a:t/>
            </a:r>
            <a:br>
              <a:rPr lang="en-GB" dirty="0" smtClean="0"/>
            </a:br>
            <a:r>
              <a:rPr lang="en-GB" dirty="0" smtClean="0"/>
              <a:t>5 May 2014  </a:t>
            </a:r>
            <a:endParaRPr lang="en-GB" dirty="0"/>
          </a:p>
        </p:txBody>
      </p:sp>
      <p:pic>
        <p:nvPicPr>
          <p:cNvPr id="3" name="Bild 2" descr="Tunnel profil selection.jpg"/>
          <p:cNvPicPr>
            <a:picLocks noChangeAspect="1"/>
          </p:cNvPicPr>
          <p:nvPr/>
        </p:nvPicPr>
        <p:blipFill>
          <a:blip r:embed="rId2"/>
          <a:stretch>
            <a:fillRect/>
          </a:stretch>
        </p:blipFill>
        <p:spPr>
          <a:xfrm>
            <a:off x="0" y="0"/>
            <a:ext cx="5687272" cy="68580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5486400"/>
            <a:ext cx="7467600" cy="1143000"/>
          </a:xfrm>
        </p:spPr>
        <p:txBody>
          <a:bodyPr anchor="b"/>
          <a:lstStyle/>
          <a:p>
            <a:pPr algn="l"/>
            <a:r>
              <a:rPr lang="en-GB" dirty="0" smtClean="0"/>
              <a:t>A 3 carriage composition to activate the pneumatic drills  : </a:t>
            </a:r>
            <a:br>
              <a:rPr lang="en-GB" dirty="0" smtClean="0"/>
            </a:br>
            <a:r>
              <a:rPr lang="en-GB" dirty="0" smtClean="0"/>
              <a:t>water tank + engine + trailer  </a:t>
            </a:r>
            <a:br>
              <a:rPr lang="en-GB" dirty="0" smtClean="0"/>
            </a:br>
            <a:r>
              <a:rPr lang="en-GB" dirty="0" err="1" smtClean="0"/>
              <a:t>Airolo</a:t>
            </a:r>
            <a:r>
              <a:rPr lang="en-GB" dirty="0" smtClean="0"/>
              <a:t> entrance, </a:t>
            </a:r>
            <a:r>
              <a:rPr lang="en-GB" dirty="0" err="1" smtClean="0"/>
              <a:t>c</a:t>
            </a:r>
            <a:r>
              <a:rPr lang="en-GB" dirty="0" smtClean="0"/>
              <a:t>. 1879, SBB Archives, Berne   </a:t>
            </a:r>
            <a:endParaRPr lang="en-GB" dirty="0"/>
          </a:p>
        </p:txBody>
      </p:sp>
      <p:pic>
        <p:nvPicPr>
          <p:cNvPr id="3" name="Bild 2" descr="Goth aria compressa.jpg"/>
          <p:cNvPicPr>
            <a:picLocks noChangeAspect="1"/>
          </p:cNvPicPr>
          <p:nvPr/>
        </p:nvPicPr>
        <p:blipFill>
          <a:blip r:embed="rId2"/>
          <a:stretch>
            <a:fillRect/>
          </a:stretch>
        </p:blipFill>
        <p:spPr>
          <a:xfrm>
            <a:off x="838200" y="395021"/>
            <a:ext cx="7467600" cy="5167579"/>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4953000"/>
            <a:ext cx="7239000" cy="1524000"/>
          </a:xfrm>
        </p:spPr>
        <p:txBody>
          <a:bodyPr anchor="b">
            <a:noAutofit/>
          </a:bodyPr>
          <a:lstStyle/>
          <a:p>
            <a:pPr algn="l"/>
            <a:r>
              <a:rPr lang="en-GB" dirty="0" smtClean="0"/>
              <a:t>The attack of  the rock front, ideal representation of the two phases</a:t>
            </a:r>
            <a:br>
              <a:rPr lang="en-GB" dirty="0" smtClean="0"/>
            </a:br>
            <a:r>
              <a:rPr lang="en-GB" dirty="0" smtClean="0"/>
              <a:t>1/ drilling with the </a:t>
            </a:r>
            <a:r>
              <a:rPr lang="en-GB" dirty="0" err="1" smtClean="0"/>
              <a:t>Ferroux</a:t>
            </a:r>
            <a:r>
              <a:rPr lang="en-GB" dirty="0" smtClean="0"/>
              <a:t> </a:t>
            </a:r>
            <a:r>
              <a:rPr lang="en-GB" i="1" dirty="0" err="1" smtClean="0"/>
              <a:t>perforatrice</a:t>
            </a:r>
            <a:r>
              <a:rPr lang="en-GB" dirty="0" smtClean="0"/>
              <a:t> activated by air compression    </a:t>
            </a:r>
            <a:br>
              <a:rPr lang="en-GB" dirty="0" smtClean="0"/>
            </a:br>
            <a:r>
              <a:rPr lang="en-GB" dirty="0" smtClean="0"/>
              <a:t>2/waiting for the dynamite blast </a:t>
            </a:r>
            <a:br>
              <a:rPr lang="en-GB" dirty="0" smtClean="0"/>
            </a:br>
            <a:r>
              <a:rPr lang="en-GB" dirty="0" err="1" smtClean="0"/>
              <a:t>www.alpentunnel.de</a:t>
            </a:r>
            <a:r>
              <a:rPr lang="en-GB" dirty="0" smtClean="0"/>
              <a:t> 	</a:t>
            </a:r>
            <a:br>
              <a:rPr lang="en-GB" dirty="0" smtClean="0"/>
            </a:br>
            <a:r>
              <a:rPr lang="en-GB" dirty="0" smtClean="0"/>
              <a:t>5 May 2014  </a:t>
            </a:r>
            <a:endParaRPr lang="en-GB" dirty="0"/>
          </a:p>
        </p:txBody>
      </p:sp>
      <p:pic>
        <p:nvPicPr>
          <p:cNvPr id="3" name="Bild 2" descr="Bohrmaschine 1.jpg"/>
          <p:cNvPicPr>
            <a:picLocks noChangeAspect="1"/>
          </p:cNvPicPr>
          <p:nvPr/>
        </p:nvPicPr>
        <p:blipFill>
          <a:blip r:embed="rId2"/>
          <a:stretch>
            <a:fillRect/>
          </a:stretch>
        </p:blipFill>
        <p:spPr>
          <a:xfrm>
            <a:off x="952500" y="609600"/>
            <a:ext cx="7239000" cy="1647825"/>
          </a:xfrm>
          <a:prstGeom prst="rect">
            <a:avLst/>
          </a:prstGeom>
        </p:spPr>
      </p:pic>
      <p:pic>
        <p:nvPicPr>
          <p:cNvPr id="4" name="Bild 3" descr="Bohrmaschine 2.jpg"/>
          <p:cNvPicPr>
            <a:picLocks noChangeAspect="1"/>
          </p:cNvPicPr>
          <p:nvPr/>
        </p:nvPicPr>
        <p:blipFill>
          <a:blip r:embed="rId3"/>
          <a:stretch>
            <a:fillRect/>
          </a:stretch>
        </p:blipFill>
        <p:spPr>
          <a:xfrm>
            <a:off x="952500" y="2895600"/>
            <a:ext cx="7239000" cy="1647825"/>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5257800"/>
            <a:ext cx="7620000" cy="1143000"/>
          </a:xfrm>
        </p:spPr>
        <p:txBody>
          <a:bodyPr anchor="b">
            <a:noAutofit/>
          </a:bodyPr>
          <a:lstStyle/>
          <a:p>
            <a:pPr algn="l"/>
            <a:r>
              <a:rPr lang="en-GB" dirty="0" smtClean="0"/>
              <a:t>Stones against bullets: the Gotthard Tunnel strike, July 27-30, 1875 </a:t>
            </a:r>
            <a:br>
              <a:rPr lang="en-GB" dirty="0" smtClean="0"/>
            </a:br>
            <a:r>
              <a:rPr lang="en-GB" dirty="0" smtClean="0"/>
              <a:t>The shooting at </a:t>
            </a:r>
            <a:r>
              <a:rPr lang="en-GB" dirty="0" err="1" smtClean="0"/>
              <a:t>Göschenen</a:t>
            </a:r>
            <a:r>
              <a:rPr lang="en-GB" dirty="0" smtClean="0"/>
              <a:t>, breaking news representation </a:t>
            </a:r>
            <a:br>
              <a:rPr lang="en-GB" dirty="0" smtClean="0"/>
            </a:br>
            <a:r>
              <a:rPr lang="en-GB" dirty="0" smtClean="0"/>
              <a:t>from </a:t>
            </a:r>
            <a:r>
              <a:rPr lang="en-GB" dirty="0" err="1" smtClean="0"/>
              <a:t>www.gotthardbahn.ch</a:t>
            </a:r>
            <a:r>
              <a:rPr lang="en-GB" dirty="0" smtClean="0"/>
              <a:t>  </a:t>
            </a:r>
            <a:br>
              <a:rPr lang="en-GB" dirty="0" smtClean="0"/>
            </a:br>
            <a:endParaRPr lang="en-GB" dirty="0"/>
          </a:p>
        </p:txBody>
      </p:sp>
      <p:pic>
        <p:nvPicPr>
          <p:cNvPr id="3" name="Bild 2" descr="GOTHbild_span12.jpg"/>
          <p:cNvPicPr>
            <a:picLocks noChangeAspect="1"/>
          </p:cNvPicPr>
          <p:nvPr/>
        </p:nvPicPr>
        <p:blipFill>
          <a:blip r:embed="rId2"/>
          <a:stretch>
            <a:fillRect/>
          </a:stretch>
        </p:blipFill>
        <p:spPr>
          <a:xfrm>
            <a:off x="762000" y="685800"/>
            <a:ext cx="7620000" cy="428625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905000" y="4648200"/>
            <a:ext cx="5562600" cy="1828800"/>
          </a:xfrm>
        </p:spPr>
        <p:txBody>
          <a:bodyPr anchor="b"/>
          <a:lstStyle/>
          <a:p>
            <a:pPr algn="l"/>
            <a:r>
              <a:rPr lang="en-GB" dirty="0" smtClean="0"/>
              <a:t>Typology of the accidents in the Gotthard Railway Tunnel</a:t>
            </a:r>
            <a:br>
              <a:rPr lang="en-GB" dirty="0" smtClean="0"/>
            </a:br>
            <a:r>
              <a:rPr lang="en-GB" dirty="0" smtClean="0"/>
              <a:t>according to the observations of Dr </a:t>
            </a:r>
            <a:r>
              <a:rPr lang="en-GB" dirty="0" err="1" smtClean="0"/>
              <a:t>Fodéré</a:t>
            </a:r>
            <a:r>
              <a:rPr lang="en-GB" dirty="0" smtClean="0"/>
              <a:t> &amp; to </a:t>
            </a:r>
            <a:r>
              <a:rPr lang="en-GB" dirty="0" err="1" smtClean="0"/>
              <a:t>Konrad</a:t>
            </a:r>
            <a:r>
              <a:rPr lang="en-GB" dirty="0" smtClean="0"/>
              <a:t> </a:t>
            </a:r>
            <a:r>
              <a:rPr lang="en-GB" dirty="0" err="1" smtClean="0"/>
              <a:t>Kuoni</a:t>
            </a:r>
            <a:r>
              <a:rPr lang="en-GB" dirty="0" smtClean="0"/>
              <a:t> historical analysis </a:t>
            </a:r>
            <a:br>
              <a:rPr lang="en-GB" dirty="0" smtClean="0"/>
            </a:br>
            <a:r>
              <a:rPr lang="en-GB" dirty="0" smtClean="0"/>
              <a:t/>
            </a:r>
            <a:br>
              <a:rPr lang="en-GB" dirty="0" smtClean="0"/>
            </a:br>
            <a:r>
              <a:rPr lang="en-GB" dirty="0" smtClean="0">
                <a:hlinkClick r:id="rId2"/>
              </a:rPr>
              <a:t>www.gotthardbahn.ch</a:t>
            </a:r>
            <a:r>
              <a:rPr lang="en-GB" dirty="0" smtClean="0"/>
              <a:t> , May 2014  </a:t>
            </a:r>
            <a:endParaRPr lang="en-GB" dirty="0"/>
          </a:p>
        </p:txBody>
      </p:sp>
      <p:pic>
        <p:nvPicPr>
          <p:cNvPr id="3" name="Bild 2" descr="GOTH ACCIDENTS TER .JPG"/>
          <p:cNvPicPr>
            <a:picLocks noChangeAspect="1"/>
          </p:cNvPicPr>
          <p:nvPr/>
        </p:nvPicPr>
        <p:blipFill>
          <a:blip r:embed="rId3"/>
          <a:stretch>
            <a:fillRect/>
          </a:stretch>
        </p:blipFill>
        <p:spPr>
          <a:xfrm>
            <a:off x="1676400" y="457200"/>
            <a:ext cx="5715000" cy="373380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5029200"/>
            <a:ext cx="7162800" cy="1447800"/>
          </a:xfrm>
        </p:spPr>
        <p:txBody>
          <a:bodyPr anchor="b">
            <a:normAutofit/>
          </a:bodyPr>
          <a:lstStyle/>
          <a:p>
            <a:pPr algn="l"/>
            <a:r>
              <a:rPr lang="en-GB" dirty="0" smtClean="0"/>
              <a:t>Dealing for compensation after heavy physical damage </a:t>
            </a:r>
            <a:br>
              <a:rPr lang="en-GB" dirty="0" smtClean="0"/>
            </a:br>
            <a:r>
              <a:rPr lang="en-GB" dirty="0" smtClean="0"/>
              <a:t>in the Gotthard Railway Tunnel</a:t>
            </a:r>
            <a:br>
              <a:rPr lang="en-GB" dirty="0" smtClean="0"/>
            </a:br>
            <a:r>
              <a:rPr lang="en-GB" dirty="0" smtClean="0">
                <a:hlinkClick r:id="rId2"/>
              </a:rPr>
              <a:t>www.gotthardbahn.ch</a:t>
            </a:r>
            <a:r>
              <a:rPr lang="en-GB" dirty="0" smtClean="0"/>
              <a:t> , May 2014 </a:t>
            </a:r>
            <a:endParaRPr lang="en-GB" dirty="0"/>
          </a:p>
        </p:txBody>
      </p:sp>
      <p:pic>
        <p:nvPicPr>
          <p:cNvPr id="3" name="Bild 2" descr="GOTH ACCIDENTS .JPG"/>
          <p:cNvPicPr>
            <a:picLocks noChangeAspect="1"/>
          </p:cNvPicPr>
          <p:nvPr/>
        </p:nvPicPr>
        <p:blipFill>
          <a:blip r:embed="rId3"/>
          <a:stretch>
            <a:fillRect/>
          </a:stretch>
        </p:blipFill>
        <p:spPr>
          <a:xfrm>
            <a:off x="749501" y="24658"/>
            <a:ext cx="7937299" cy="5537942"/>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5181600"/>
            <a:ext cx="7239000" cy="1295400"/>
          </a:xfrm>
        </p:spPr>
        <p:txBody>
          <a:bodyPr anchor="b"/>
          <a:lstStyle/>
          <a:p>
            <a:pPr algn="l"/>
            <a:r>
              <a:rPr lang="en-GB" dirty="0" smtClean="0"/>
              <a:t>Dealing for compensation after death </a:t>
            </a:r>
            <a:br>
              <a:rPr lang="en-GB" dirty="0" smtClean="0"/>
            </a:br>
            <a:r>
              <a:rPr lang="en-GB" dirty="0" smtClean="0"/>
              <a:t>in the Gotthard Railway Tunnel</a:t>
            </a:r>
            <a:br>
              <a:rPr lang="en-GB" dirty="0" smtClean="0"/>
            </a:br>
            <a:r>
              <a:rPr lang="en-GB" dirty="0" smtClean="0">
                <a:hlinkClick r:id="rId2"/>
              </a:rPr>
              <a:t>www.gotthardbahn.ch</a:t>
            </a:r>
            <a:r>
              <a:rPr lang="en-GB" dirty="0" smtClean="0"/>
              <a:t> , May 2014 </a:t>
            </a:r>
            <a:endParaRPr lang="it-IT" dirty="0"/>
          </a:p>
        </p:txBody>
      </p:sp>
      <p:pic>
        <p:nvPicPr>
          <p:cNvPr id="3" name="Bild 2" descr="GOTH ACCIDENTS BIS .JPG"/>
          <p:cNvPicPr>
            <a:picLocks noChangeAspect="1"/>
          </p:cNvPicPr>
          <p:nvPr/>
        </p:nvPicPr>
        <p:blipFill>
          <a:blip r:embed="rId3"/>
          <a:stretch>
            <a:fillRect/>
          </a:stretch>
        </p:blipFill>
        <p:spPr>
          <a:xfrm>
            <a:off x="685800" y="228600"/>
            <a:ext cx="7427403" cy="401574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334000"/>
            <a:ext cx="7772400" cy="1295400"/>
          </a:xfrm>
        </p:spPr>
        <p:txBody>
          <a:bodyPr anchor="b">
            <a:noAutofit/>
          </a:bodyPr>
          <a:lstStyle/>
          <a:p>
            <a:pPr algn="l"/>
            <a:r>
              <a:rPr lang="en-GB" dirty="0" smtClean="0"/>
              <a:t>Jules Descartes </a:t>
            </a:r>
            <a:r>
              <a:rPr lang="en-GB" dirty="0" err="1" smtClean="0"/>
              <a:t>Férat</a:t>
            </a:r>
            <a:r>
              <a:rPr lang="en-GB" dirty="0" smtClean="0"/>
              <a:t>, </a:t>
            </a:r>
            <a:r>
              <a:rPr lang="en-GB" i="1" dirty="0" smtClean="0"/>
              <a:t>Mort au champ </a:t>
            </a:r>
            <a:r>
              <a:rPr lang="en-GB" i="1" dirty="0" err="1" smtClean="0"/>
              <a:t>d’honneur</a:t>
            </a:r>
            <a:r>
              <a:rPr lang="en-GB" i="1" dirty="0" smtClean="0"/>
              <a:t/>
            </a:r>
            <a:br>
              <a:rPr lang="en-GB" i="1" dirty="0" smtClean="0"/>
            </a:br>
            <a:r>
              <a:rPr lang="en-GB" i="1" dirty="0" smtClean="0"/>
              <a:t>«</a:t>
            </a:r>
            <a:r>
              <a:rPr lang="en-GB" dirty="0" smtClean="0"/>
              <a:t>Death on the Field of Honour»</a:t>
            </a:r>
            <a:br>
              <a:rPr lang="en-GB" dirty="0" smtClean="0"/>
            </a:br>
            <a:r>
              <a:rPr lang="en-GB" dirty="0" smtClean="0"/>
              <a:t>Xylograph from Louis </a:t>
            </a:r>
            <a:r>
              <a:rPr lang="en-GB" dirty="0" err="1" smtClean="0"/>
              <a:t>Figuier</a:t>
            </a:r>
            <a:r>
              <a:rPr lang="en-GB" dirty="0" smtClean="0"/>
              <a:t>, </a:t>
            </a:r>
            <a:r>
              <a:rPr lang="en-GB" i="1" dirty="0" err="1" smtClean="0"/>
              <a:t>Grands</a:t>
            </a:r>
            <a:r>
              <a:rPr lang="en-GB" i="1" dirty="0" smtClean="0"/>
              <a:t> Tunnels &amp; Railways </a:t>
            </a:r>
            <a:r>
              <a:rPr lang="en-GB" i="1" dirty="0" err="1" smtClean="0"/>
              <a:t>Métropolitains</a:t>
            </a:r>
            <a:r>
              <a:rPr lang="en-GB" dirty="0" smtClean="0"/>
              <a:t>, Paris, </a:t>
            </a:r>
            <a:r>
              <a:rPr lang="en-GB" dirty="0" err="1" smtClean="0"/>
              <a:t>Marpon</a:t>
            </a:r>
            <a:r>
              <a:rPr lang="en-GB" dirty="0" smtClean="0"/>
              <a:t> &amp; Flammarion, 1884 </a:t>
            </a:r>
            <a:endParaRPr lang="en-GB" dirty="0"/>
          </a:p>
        </p:txBody>
      </p:sp>
      <p:pic>
        <p:nvPicPr>
          <p:cNvPr id="3" name="Bild 2" descr="GOTH brancard LsFavre .JPG"/>
          <p:cNvPicPr>
            <a:picLocks noChangeAspect="1"/>
          </p:cNvPicPr>
          <p:nvPr/>
        </p:nvPicPr>
        <p:blipFill>
          <a:blip r:embed="rId2"/>
          <a:stretch>
            <a:fillRect/>
          </a:stretch>
        </p:blipFill>
        <p:spPr>
          <a:xfrm>
            <a:off x="990600" y="457201"/>
            <a:ext cx="7171786" cy="4952999"/>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010400" y="1752600"/>
            <a:ext cx="1905000" cy="4724400"/>
          </a:xfrm>
        </p:spPr>
        <p:txBody>
          <a:bodyPr anchor="b"/>
          <a:lstStyle/>
          <a:p>
            <a:pPr algn="l"/>
            <a:r>
              <a:rPr lang="it-IT" dirty="0" smtClean="0"/>
              <a:t>Louis </a:t>
            </a:r>
            <a:r>
              <a:rPr lang="it-IT" dirty="0" err="1" smtClean="0"/>
              <a:t>Figuier</a:t>
            </a:r>
            <a:r>
              <a:rPr lang="it-IT" dirty="0" smtClean="0"/>
              <a:t/>
            </a:r>
            <a:br>
              <a:rPr lang="it-IT" dirty="0" smtClean="0"/>
            </a:br>
            <a:r>
              <a:rPr lang="it-IT" i="1" dirty="0" err="1" smtClean="0"/>
              <a:t>Grand</a:t>
            </a:r>
            <a:r>
              <a:rPr lang="it-IT" i="1" dirty="0" smtClean="0"/>
              <a:t> </a:t>
            </a:r>
            <a:r>
              <a:rPr lang="it-IT" i="1" dirty="0" err="1" smtClean="0"/>
              <a:t>Tunnels</a:t>
            </a:r>
            <a:r>
              <a:rPr lang="it-IT" dirty="0" smtClean="0"/>
              <a:t/>
            </a:r>
            <a:br>
              <a:rPr lang="it-IT" dirty="0" smtClean="0"/>
            </a:br>
            <a:r>
              <a:rPr lang="it-IT" dirty="0" smtClean="0"/>
              <a:t>ibidem 1884</a:t>
            </a:r>
            <a:br>
              <a:rPr lang="it-IT" dirty="0" smtClean="0"/>
            </a:br>
            <a:r>
              <a:rPr lang="it-IT" dirty="0" smtClean="0"/>
              <a:t/>
            </a:r>
            <a:br>
              <a:rPr lang="it-IT" dirty="0" smtClean="0"/>
            </a:br>
            <a:r>
              <a:rPr lang="it-IT" i="1" dirty="0" err="1" smtClean="0"/>
              <a:t>Nacaraviglia</a:t>
            </a:r>
            <a:r>
              <a:rPr lang="it-IT" i="1" dirty="0" smtClean="0"/>
              <a:t> </a:t>
            </a:r>
            <a:r>
              <a:rPr lang="it-IT" i="1" dirty="0" err="1" smtClean="0"/>
              <a:t>et</a:t>
            </a:r>
            <a:r>
              <a:rPr lang="it-IT" i="1" dirty="0" smtClean="0"/>
              <a:t> </a:t>
            </a:r>
            <a:r>
              <a:rPr lang="it-IT" i="1" dirty="0" err="1" smtClean="0"/>
              <a:t>Fabroso</a:t>
            </a:r>
            <a:r>
              <a:rPr lang="it-IT" i="1" dirty="0" smtClean="0"/>
              <a:t>, </a:t>
            </a:r>
            <a:r>
              <a:rPr lang="it-IT" i="1" dirty="0" err="1" smtClean="0"/>
              <a:t>les</a:t>
            </a:r>
            <a:r>
              <a:rPr lang="it-IT" i="1" dirty="0" smtClean="0"/>
              <a:t> </a:t>
            </a:r>
            <a:r>
              <a:rPr lang="it-IT" i="1" dirty="0" err="1" smtClean="0"/>
              <a:t>deux</a:t>
            </a:r>
            <a:r>
              <a:rPr lang="it-IT" i="1" dirty="0" smtClean="0"/>
              <a:t> </a:t>
            </a:r>
            <a:r>
              <a:rPr lang="it-IT" i="1" dirty="0" err="1" smtClean="0"/>
              <a:t>ouvriers</a:t>
            </a:r>
            <a:r>
              <a:rPr lang="it-IT" i="1" dirty="0" smtClean="0"/>
              <a:t> qui </a:t>
            </a:r>
            <a:r>
              <a:rPr lang="it-IT" i="1" dirty="0" err="1" smtClean="0"/>
              <a:t>ont</a:t>
            </a:r>
            <a:r>
              <a:rPr lang="it-IT" i="1" dirty="0" smtClean="0"/>
              <a:t> </a:t>
            </a:r>
            <a:r>
              <a:rPr lang="it-IT" i="1" dirty="0" err="1" smtClean="0"/>
              <a:t>donné</a:t>
            </a:r>
            <a:r>
              <a:rPr lang="it-IT" i="1" dirty="0" smtClean="0"/>
              <a:t> le dernier coup de sonde </a:t>
            </a:r>
            <a:r>
              <a:rPr lang="it-IT" i="1" dirty="0" err="1" smtClean="0"/>
              <a:t>au</a:t>
            </a:r>
            <a:r>
              <a:rPr lang="it-IT" i="1" dirty="0" smtClean="0"/>
              <a:t> tunnel </a:t>
            </a:r>
            <a:r>
              <a:rPr lang="it-IT" i="1" dirty="0" err="1" smtClean="0"/>
              <a:t>du</a:t>
            </a:r>
            <a:r>
              <a:rPr lang="it-IT" i="1" dirty="0" smtClean="0"/>
              <a:t> Mont Saint </a:t>
            </a:r>
            <a:r>
              <a:rPr lang="it-IT" i="1" dirty="0" err="1" smtClean="0"/>
              <a:t>Gothard</a:t>
            </a:r>
            <a:r>
              <a:rPr lang="it-IT" dirty="0" smtClean="0"/>
              <a:t/>
            </a:r>
            <a:br>
              <a:rPr lang="it-IT" dirty="0" smtClean="0"/>
            </a:br>
            <a:r>
              <a:rPr lang="it-IT" dirty="0" smtClean="0"/>
              <a:t/>
            </a:r>
            <a:br>
              <a:rPr lang="it-IT" dirty="0" smtClean="0"/>
            </a:br>
            <a:r>
              <a:rPr lang="it-IT" dirty="0" err="1" smtClean="0"/>
              <a:t>xylograph</a:t>
            </a:r>
            <a:r>
              <a:rPr lang="it-IT" dirty="0" smtClean="0"/>
              <a:t> </a:t>
            </a:r>
            <a:r>
              <a:rPr lang="it-IT" dirty="0" err="1" smtClean="0"/>
              <a:t>by</a:t>
            </a:r>
            <a:r>
              <a:rPr lang="it-IT" dirty="0" smtClean="0"/>
              <a:t> </a:t>
            </a:r>
            <a:br>
              <a:rPr lang="it-IT" dirty="0" smtClean="0"/>
            </a:br>
            <a:r>
              <a:rPr lang="it-IT" dirty="0" smtClean="0"/>
              <a:t>Jules Descartes </a:t>
            </a:r>
            <a:r>
              <a:rPr lang="it-IT" dirty="0" err="1" smtClean="0"/>
              <a:t>Férat</a:t>
            </a:r>
            <a:endParaRPr lang="it-IT" dirty="0"/>
          </a:p>
        </p:txBody>
      </p:sp>
      <p:pic>
        <p:nvPicPr>
          <p:cNvPr id="3" name="Bild 2" descr="GOTH Ouvriers 1881.JPG"/>
          <p:cNvPicPr>
            <a:picLocks noChangeAspect="1"/>
          </p:cNvPicPr>
          <p:nvPr/>
        </p:nvPicPr>
        <p:blipFill>
          <a:blip r:embed="rId2"/>
          <a:stretch>
            <a:fillRect/>
          </a:stretch>
        </p:blipFill>
        <p:spPr>
          <a:xfrm>
            <a:off x="-1" y="0"/>
            <a:ext cx="6733953" cy="685800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447800" y="5715000"/>
            <a:ext cx="6229268" cy="990600"/>
          </a:xfrm>
        </p:spPr>
        <p:txBody>
          <a:bodyPr anchor="b">
            <a:noAutofit/>
          </a:bodyPr>
          <a:lstStyle/>
          <a:p>
            <a:pPr algn="l"/>
            <a:r>
              <a:rPr lang="en-GB" dirty="0" smtClean="0"/>
              <a:t>Karl </a:t>
            </a:r>
            <a:r>
              <a:rPr lang="en-GB" dirty="0" err="1" smtClean="0"/>
              <a:t>Jauslin</a:t>
            </a:r>
            <a:r>
              <a:rPr lang="en-GB" dirty="0" smtClean="0"/>
              <a:t> (1842-1904) </a:t>
            </a:r>
            <a:r>
              <a:rPr lang="en-GB" i="1" dirty="0" err="1" smtClean="0"/>
              <a:t>Jubel</a:t>
            </a:r>
            <a:r>
              <a:rPr lang="en-GB" dirty="0" smtClean="0"/>
              <a:t>,</a:t>
            </a:r>
            <a:br>
              <a:rPr lang="en-GB" dirty="0" smtClean="0"/>
            </a:br>
            <a:r>
              <a:rPr lang="en-GB" dirty="0" smtClean="0"/>
              <a:t>The embrace exchanged by the engineers </a:t>
            </a:r>
            <a:r>
              <a:rPr lang="en-GB" dirty="0" err="1" smtClean="0"/>
              <a:t>Odoardo</a:t>
            </a:r>
            <a:r>
              <a:rPr lang="en-GB" dirty="0" smtClean="0"/>
              <a:t> </a:t>
            </a:r>
            <a:r>
              <a:rPr lang="en-GB" dirty="0" err="1" smtClean="0"/>
              <a:t>Bossi</a:t>
            </a:r>
            <a:r>
              <a:rPr lang="en-GB" dirty="0" smtClean="0"/>
              <a:t> &amp; Ernest </a:t>
            </a:r>
            <a:r>
              <a:rPr lang="en-GB" dirty="0" err="1" smtClean="0"/>
              <a:t>Stockalper</a:t>
            </a:r>
            <a:r>
              <a:rPr lang="en-GB" dirty="0" smtClean="0"/>
              <a:t> on February 28</a:t>
            </a:r>
            <a:r>
              <a:rPr lang="en-GB" baseline="30000" dirty="0" smtClean="0"/>
              <a:t>th</a:t>
            </a:r>
            <a:r>
              <a:rPr lang="en-GB" dirty="0" smtClean="0"/>
              <a:t>, 1880.      </a:t>
            </a:r>
            <a:endParaRPr lang="en-GB" dirty="0"/>
          </a:p>
        </p:txBody>
      </p:sp>
      <p:pic>
        <p:nvPicPr>
          <p:cNvPr id="3" name="Bild 2" descr="GOTH Traforo 1879 .JPG"/>
          <p:cNvPicPr>
            <a:picLocks noChangeAspect="1"/>
          </p:cNvPicPr>
          <p:nvPr/>
        </p:nvPicPr>
        <p:blipFill>
          <a:blip r:embed="rId2"/>
          <a:stretch>
            <a:fillRect/>
          </a:stretch>
        </p:blipFill>
        <p:spPr>
          <a:xfrm>
            <a:off x="1524000" y="381000"/>
            <a:ext cx="6229268" cy="5409180"/>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248400" y="3733800"/>
            <a:ext cx="2362200" cy="2743200"/>
          </a:xfrm>
        </p:spPr>
        <p:txBody>
          <a:bodyPr anchor="b"/>
          <a:lstStyle/>
          <a:p>
            <a:pPr algn="l"/>
            <a:r>
              <a:rPr lang="en-GB" dirty="0" smtClean="0"/>
              <a:t>Hopeful and optimistic picture taken</a:t>
            </a:r>
            <a:br>
              <a:rPr lang="en-GB" dirty="0" smtClean="0"/>
            </a:br>
            <a:r>
              <a:rPr lang="en-GB" dirty="0" smtClean="0"/>
              <a:t>at </a:t>
            </a:r>
            <a:r>
              <a:rPr lang="en-GB" dirty="0" err="1" smtClean="0"/>
              <a:t>Airolo</a:t>
            </a:r>
            <a:r>
              <a:rPr lang="en-GB" dirty="0" smtClean="0"/>
              <a:t>, TI</a:t>
            </a:r>
            <a:br>
              <a:rPr lang="en-GB" dirty="0" smtClean="0"/>
            </a:br>
            <a:r>
              <a:rPr lang="en-GB" dirty="0" smtClean="0"/>
              <a:t>in anticipation of the opening of the tunnel</a:t>
            </a:r>
            <a:br>
              <a:rPr lang="en-GB" dirty="0" smtClean="0"/>
            </a:br>
            <a:r>
              <a:rPr lang="en-GB" dirty="0" smtClean="0"/>
              <a:t/>
            </a:r>
            <a:br>
              <a:rPr lang="en-GB" dirty="0" smtClean="0"/>
            </a:br>
            <a:r>
              <a:rPr lang="en-GB" dirty="0" err="1" smtClean="0"/>
              <a:t>s.d</a:t>
            </a:r>
            <a:r>
              <a:rPr lang="en-GB" dirty="0" smtClean="0"/>
              <a:t>.</a:t>
            </a:r>
            <a:br>
              <a:rPr lang="en-GB" dirty="0" smtClean="0"/>
            </a:br>
            <a:r>
              <a:rPr lang="en-GB" dirty="0" smtClean="0"/>
              <a:t>circa 1880   </a:t>
            </a:r>
            <a:r>
              <a:rPr lang="de-DE" dirty="0" smtClean="0"/>
              <a:t> </a:t>
            </a:r>
            <a:endParaRPr lang="de-DE" dirty="0"/>
          </a:p>
        </p:txBody>
      </p:sp>
      <p:pic>
        <p:nvPicPr>
          <p:cNvPr id="4" name="Bild 3" descr="Gotthardtunnel_Bauzug.jpg"/>
          <p:cNvPicPr>
            <a:picLocks noChangeAspect="1"/>
          </p:cNvPicPr>
          <p:nvPr/>
        </p:nvPicPr>
        <p:blipFill>
          <a:blip r:embed="rId2"/>
          <a:stretch>
            <a:fillRect/>
          </a:stretch>
        </p:blipFill>
        <p:spPr>
          <a:xfrm>
            <a:off x="0" y="0"/>
            <a:ext cx="5876457" cy="6858000"/>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340272" y="5638800"/>
            <a:ext cx="6584528" cy="949606"/>
          </a:xfrm>
        </p:spPr>
        <p:txBody>
          <a:bodyPr>
            <a:normAutofit/>
          </a:bodyPr>
          <a:lstStyle/>
          <a:p>
            <a:pPr algn="l"/>
            <a:r>
              <a:rPr lang="en-GB" dirty="0" smtClean="0"/>
              <a:t>Triumphant picture taken at </a:t>
            </a:r>
            <a:r>
              <a:rPr lang="en-GB" dirty="0" err="1" smtClean="0"/>
              <a:t>Airolo</a:t>
            </a:r>
            <a:r>
              <a:rPr lang="en-GB" dirty="0" smtClean="0"/>
              <a:t> to prepare the patriotic opening of the Gotthard Railway Tunnel</a:t>
            </a:r>
            <a:br>
              <a:rPr lang="en-GB" dirty="0" smtClean="0"/>
            </a:br>
            <a:r>
              <a:rPr lang="en-GB" dirty="0" err="1" smtClean="0"/>
              <a:t>s.d</a:t>
            </a:r>
            <a:r>
              <a:rPr lang="en-GB" dirty="0" smtClean="0"/>
              <a:t>. circa 1880 (?)   </a:t>
            </a:r>
            <a:endParaRPr lang="en-GB" dirty="0"/>
          </a:p>
        </p:txBody>
      </p:sp>
      <p:pic>
        <p:nvPicPr>
          <p:cNvPr id="3" name="Bild 2" descr="Gotthardtunnel_Bauarbeiter.jpg"/>
          <p:cNvPicPr>
            <a:picLocks noChangeAspect="1"/>
          </p:cNvPicPr>
          <p:nvPr/>
        </p:nvPicPr>
        <p:blipFill>
          <a:blip r:embed="rId2"/>
          <a:stretch>
            <a:fillRect/>
          </a:stretch>
        </p:blipFill>
        <p:spPr>
          <a:xfrm>
            <a:off x="1447800" y="458134"/>
            <a:ext cx="6584528" cy="5063472"/>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638800"/>
            <a:ext cx="7165471" cy="990600"/>
          </a:xfrm>
        </p:spPr>
        <p:txBody>
          <a:bodyPr/>
          <a:lstStyle/>
          <a:p>
            <a:pPr algn="l"/>
            <a:r>
              <a:rPr lang="en-GB" smtClean="0"/>
              <a:t>Vicenzo Vela, </a:t>
            </a:r>
            <a:r>
              <a:rPr lang="en-GB" i="1" smtClean="0"/>
              <a:t>Le Vittime del Lavoro</a:t>
            </a:r>
            <a:r>
              <a:rPr lang="en-GB" smtClean="0"/>
              <a:t/>
            </a:r>
            <a:br>
              <a:rPr lang="en-GB" smtClean="0"/>
            </a:br>
            <a:r>
              <a:rPr lang="en-GB" smtClean="0"/>
              <a:t>Swiss National Monument  (to the </a:t>
            </a:r>
            <a:r>
              <a:rPr lang="en-GB" i="1" smtClean="0"/>
              <a:t>Soldat inconnu ?</a:t>
            </a:r>
            <a:r>
              <a:rPr lang="en-GB" smtClean="0"/>
              <a:t>)</a:t>
            </a:r>
            <a:br>
              <a:rPr lang="en-GB" smtClean="0"/>
            </a:br>
            <a:r>
              <a:rPr lang="en-GB" smtClean="0"/>
              <a:t>1882   </a:t>
            </a:r>
            <a:endParaRPr lang="en-GB"/>
          </a:p>
        </p:txBody>
      </p:sp>
      <p:pic>
        <p:nvPicPr>
          <p:cNvPr id="4" name="Bild 3" descr="VELAvela_vittime.jpg"/>
          <p:cNvPicPr>
            <a:picLocks noChangeAspect="1"/>
          </p:cNvPicPr>
          <p:nvPr/>
        </p:nvPicPr>
        <p:blipFill>
          <a:blip r:embed="rId2"/>
          <a:stretch>
            <a:fillRect/>
          </a:stretch>
        </p:blipFill>
        <p:spPr>
          <a:xfrm>
            <a:off x="990600" y="381001"/>
            <a:ext cx="7165471" cy="5105399"/>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Bild 2" descr="GOTH 1&amp;2 Tabella .JPG"/>
          <p:cNvPicPr>
            <a:picLocks noChangeAspect="1"/>
          </p:cNvPicPr>
          <p:nvPr/>
        </p:nvPicPr>
        <p:blipFill>
          <a:blip r:embed="rId2"/>
          <a:stretch>
            <a:fillRect/>
          </a:stretch>
        </p:blipFill>
        <p:spPr>
          <a:xfrm>
            <a:off x="-12980" y="0"/>
            <a:ext cx="6004324" cy="6858000"/>
          </a:xfrm>
          <a:prstGeom prst="rect">
            <a:avLst/>
          </a:prstGeom>
        </p:spPr>
      </p:pic>
      <p:sp>
        <p:nvSpPr>
          <p:cNvPr id="4" name="Titel 3"/>
          <p:cNvSpPr>
            <a:spLocks noGrp="1"/>
          </p:cNvSpPr>
          <p:nvPr>
            <p:ph type="title"/>
          </p:nvPr>
        </p:nvSpPr>
        <p:spPr>
          <a:xfrm>
            <a:off x="6400800" y="3810000"/>
            <a:ext cx="2209800" cy="2667000"/>
          </a:xfrm>
        </p:spPr>
        <p:txBody>
          <a:bodyPr anchor="b">
            <a:normAutofit/>
          </a:bodyPr>
          <a:lstStyle/>
          <a:p>
            <a:pPr algn="l"/>
            <a:r>
              <a:rPr lang="it-IT" i="1" dirty="0" smtClean="0"/>
              <a:t>Paragone</a:t>
            </a:r>
            <a:r>
              <a:rPr lang="it-IT" dirty="0" smtClean="0"/>
              <a:t/>
            </a:r>
            <a:br>
              <a:rPr lang="it-IT" dirty="0" smtClean="0"/>
            </a:br>
            <a:r>
              <a:rPr lang="it-IT" dirty="0" smtClean="0"/>
              <a:t> </a:t>
            </a:r>
            <a:br>
              <a:rPr lang="it-IT" dirty="0" smtClean="0"/>
            </a:br>
            <a:r>
              <a:rPr lang="it-IT" dirty="0" smtClean="0"/>
              <a:t>François </a:t>
            </a:r>
            <a:r>
              <a:rPr lang="it-IT" dirty="0" err="1" smtClean="0"/>
              <a:t>Descoeudres</a:t>
            </a:r>
            <a:r>
              <a:rPr lang="it-IT" dirty="0" smtClean="0"/>
              <a:t/>
            </a:r>
            <a:br>
              <a:rPr lang="it-IT" dirty="0" smtClean="0"/>
            </a:br>
            <a:r>
              <a:rPr lang="it-IT" dirty="0" smtClean="0"/>
              <a:t/>
            </a:r>
            <a:br>
              <a:rPr lang="it-IT" dirty="0" smtClean="0"/>
            </a:br>
            <a:r>
              <a:rPr lang="it-IT" i="1" dirty="0" err="1" smtClean="0"/>
              <a:t>Cours</a:t>
            </a:r>
            <a:r>
              <a:rPr lang="it-IT" i="1" dirty="0" smtClean="0"/>
              <a:t> d’</a:t>
            </a:r>
            <a:r>
              <a:rPr lang="it-IT" i="1" dirty="0" err="1" smtClean="0"/>
              <a:t>histoire</a:t>
            </a:r>
            <a:r>
              <a:rPr lang="it-IT" i="1" dirty="0" smtClean="0"/>
              <a:t> </a:t>
            </a:r>
            <a:r>
              <a:rPr lang="it-IT" i="1" dirty="0" err="1" smtClean="0"/>
              <a:t>du</a:t>
            </a:r>
            <a:r>
              <a:rPr lang="it-IT" i="1" dirty="0" smtClean="0"/>
              <a:t> génie </a:t>
            </a:r>
            <a:r>
              <a:rPr lang="it-IT" i="1" dirty="0" err="1" smtClean="0"/>
              <a:t>civil</a:t>
            </a:r>
            <a:r>
              <a:rPr lang="it-IT" i="1" dirty="0" smtClean="0"/>
              <a:t/>
            </a:r>
            <a:br>
              <a:rPr lang="it-IT" i="1" dirty="0" smtClean="0"/>
            </a:br>
            <a:r>
              <a:rPr lang="it-IT" dirty="0" smtClean="0"/>
              <a:t/>
            </a:r>
            <a:br>
              <a:rPr lang="it-IT" dirty="0" smtClean="0"/>
            </a:br>
            <a:r>
              <a:rPr lang="it-IT" dirty="0" smtClean="0"/>
              <a:t>EPFL 1998</a:t>
            </a:r>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81600"/>
            <a:ext cx="5949056" cy="1143000"/>
          </a:xfrm>
        </p:spPr>
        <p:txBody>
          <a:bodyPr anchor="b"/>
          <a:lstStyle/>
          <a:p>
            <a:pPr algn="l"/>
            <a:r>
              <a:rPr lang="en-GB" dirty="0" err="1" smtClean="0"/>
              <a:t>Argante</a:t>
            </a:r>
            <a:r>
              <a:rPr lang="en-GB" dirty="0" smtClean="0"/>
              <a:t> </a:t>
            </a:r>
            <a:r>
              <a:rPr lang="en-GB" dirty="0" err="1" smtClean="0"/>
              <a:t>Righetti</a:t>
            </a:r>
            <a:r>
              <a:rPr lang="en-GB" dirty="0" smtClean="0"/>
              <a:t> </a:t>
            </a:r>
            <a:br>
              <a:rPr lang="en-GB" dirty="0" smtClean="0"/>
            </a:br>
            <a:r>
              <a:rPr lang="en-GB" dirty="0" smtClean="0"/>
              <a:t>Chart of road traffic in Central Europe, 1965  </a:t>
            </a:r>
            <a:endParaRPr lang="en-GB" dirty="0"/>
          </a:p>
        </p:txBody>
      </p:sp>
      <p:pic>
        <p:nvPicPr>
          <p:cNvPr id="3" name="Bild 2" descr="GothAutostrada 1 .JPG"/>
          <p:cNvPicPr>
            <a:picLocks noChangeAspect="1"/>
          </p:cNvPicPr>
          <p:nvPr/>
        </p:nvPicPr>
        <p:blipFill>
          <a:blip r:embed="rId2"/>
          <a:stretch>
            <a:fillRect/>
          </a:stretch>
        </p:blipFill>
        <p:spPr>
          <a:xfrm>
            <a:off x="990600" y="898506"/>
            <a:ext cx="7209220" cy="4359294"/>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638800" y="3200400"/>
            <a:ext cx="2743200" cy="3124200"/>
          </a:xfrm>
        </p:spPr>
        <p:txBody>
          <a:bodyPr anchor="b">
            <a:normAutofit/>
          </a:bodyPr>
          <a:lstStyle/>
          <a:p>
            <a:pPr algn="l"/>
            <a:r>
              <a:rPr lang="en-GB" dirty="0" err="1" smtClean="0"/>
              <a:t>Argante</a:t>
            </a:r>
            <a:r>
              <a:rPr lang="en-GB" dirty="0" smtClean="0"/>
              <a:t> </a:t>
            </a:r>
            <a:r>
              <a:rPr lang="en-GB" dirty="0" err="1" smtClean="0"/>
              <a:t>Righetti</a:t>
            </a:r>
            <a:r>
              <a:rPr lang="en-GB" dirty="0" smtClean="0"/>
              <a:t/>
            </a:r>
            <a:br>
              <a:rPr lang="en-GB" dirty="0" smtClean="0"/>
            </a:br>
            <a:r>
              <a:rPr lang="en-GB" dirty="0" smtClean="0"/>
              <a:t>Engineer </a:t>
            </a:r>
            <a:br>
              <a:rPr lang="en-GB" dirty="0" smtClean="0"/>
            </a:br>
            <a:r>
              <a:rPr lang="en-GB" dirty="0" smtClean="0"/>
              <a:t/>
            </a:r>
            <a:br>
              <a:rPr lang="en-GB" dirty="0" smtClean="0"/>
            </a:br>
            <a:r>
              <a:rPr lang="en-GB" dirty="0" smtClean="0"/>
              <a:t>Project for the Gotthard</a:t>
            </a:r>
            <a:br>
              <a:rPr lang="en-GB" dirty="0" smtClean="0"/>
            </a:br>
            <a:r>
              <a:rPr lang="en-GB" dirty="0" smtClean="0"/>
              <a:t>Road Tunnel</a:t>
            </a:r>
            <a:br>
              <a:rPr lang="en-GB" dirty="0" smtClean="0"/>
            </a:br>
            <a:r>
              <a:rPr lang="en-GB" dirty="0" smtClean="0"/>
              <a:t>1965 </a:t>
            </a:r>
            <a:endParaRPr lang="en-GB" dirty="0"/>
          </a:p>
        </p:txBody>
      </p:sp>
      <p:pic>
        <p:nvPicPr>
          <p:cNvPr id="3" name="Bild 2" descr="GOTHautostradaPROFILO gotthard-roehre.jpg"/>
          <p:cNvPicPr>
            <a:picLocks noChangeAspect="1"/>
          </p:cNvPicPr>
          <p:nvPr/>
        </p:nvPicPr>
        <p:blipFill>
          <a:blip r:embed="rId2"/>
          <a:stretch>
            <a:fillRect/>
          </a:stretch>
        </p:blipFill>
        <p:spPr>
          <a:xfrm>
            <a:off x="194069" y="152400"/>
            <a:ext cx="5029200" cy="3457575"/>
          </a:xfrm>
          <a:prstGeom prst="rect">
            <a:avLst/>
          </a:prstGeom>
        </p:spPr>
      </p:pic>
      <p:pic>
        <p:nvPicPr>
          <p:cNvPr id="4" name="Bild 3" descr="GothAutostrada 2 .JPG"/>
          <p:cNvPicPr>
            <a:picLocks noChangeAspect="1"/>
          </p:cNvPicPr>
          <p:nvPr/>
        </p:nvPicPr>
        <p:blipFill>
          <a:blip r:embed="rId3"/>
          <a:stretch>
            <a:fillRect/>
          </a:stretch>
        </p:blipFill>
        <p:spPr>
          <a:xfrm flipH="1" flipV="1">
            <a:off x="2660902" y="6019798"/>
            <a:ext cx="47767" cy="45719"/>
          </a:xfrm>
          <a:prstGeom prst="rect">
            <a:avLst/>
          </a:prstGeom>
        </p:spPr>
      </p:pic>
      <p:pic>
        <p:nvPicPr>
          <p:cNvPr id="5" name="Bild 4" descr="GOTTARDO AVTOSTRADA images.jpeg"/>
          <p:cNvPicPr>
            <a:picLocks noChangeAspect="1"/>
          </p:cNvPicPr>
          <p:nvPr/>
        </p:nvPicPr>
        <p:blipFill>
          <a:blip r:embed="rId4"/>
          <a:stretch>
            <a:fillRect/>
          </a:stretch>
        </p:blipFill>
        <p:spPr>
          <a:xfrm>
            <a:off x="1060702" y="4013200"/>
            <a:ext cx="3200400" cy="2540000"/>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715000"/>
            <a:ext cx="6096000" cy="876538"/>
          </a:xfrm>
        </p:spPr>
        <p:txBody>
          <a:bodyPr anchor="b">
            <a:normAutofit/>
          </a:bodyPr>
          <a:lstStyle/>
          <a:p>
            <a:pPr algn="l"/>
            <a:r>
              <a:rPr lang="it-IT" dirty="0" err="1" smtClean="0"/>
              <a:t>Between</a:t>
            </a:r>
            <a:r>
              <a:rPr lang="it-IT" dirty="0" smtClean="0"/>
              <a:t> </a:t>
            </a:r>
            <a:r>
              <a:rPr lang="it-IT" dirty="0" err="1" smtClean="0"/>
              <a:t>Amsteg</a:t>
            </a:r>
            <a:r>
              <a:rPr lang="it-IT" dirty="0" smtClean="0"/>
              <a:t> &amp; </a:t>
            </a:r>
            <a:r>
              <a:rPr lang="it-IT" dirty="0" err="1" smtClean="0"/>
              <a:t>Göschenen</a:t>
            </a:r>
            <a:r>
              <a:rPr lang="it-IT" dirty="0" smtClean="0"/>
              <a:t/>
            </a:r>
            <a:br>
              <a:rPr lang="it-IT" dirty="0" smtClean="0"/>
            </a:br>
            <a:r>
              <a:rPr lang="it-IT" dirty="0" smtClean="0"/>
              <a:t>(</a:t>
            </a:r>
            <a:r>
              <a:rPr lang="it-IT" dirty="0" err="1" smtClean="0"/>
              <a:t>Holy</a:t>
            </a:r>
            <a:r>
              <a:rPr lang="it-IT" dirty="0" smtClean="0"/>
              <a:t>)</a:t>
            </a:r>
            <a:r>
              <a:rPr lang="it-IT" dirty="0" err="1" smtClean="0"/>
              <a:t>Thursday</a:t>
            </a:r>
            <a:r>
              <a:rPr lang="it-IT" dirty="0" smtClean="0"/>
              <a:t> May 17, 2012, </a:t>
            </a:r>
            <a:r>
              <a:rPr lang="it-IT" dirty="0" err="1" smtClean="0"/>
              <a:t>Keystone</a:t>
            </a:r>
            <a:r>
              <a:rPr lang="it-IT" dirty="0" smtClean="0"/>
              <a:t> </a:t>
            </a:r>
            <a:r>
              <a:rPr lang="it-IT" dirty="0" err="1" smtClean="0"/>
              <a:t>document</a:t>
            </a:r>
            <a:r>
              <a:rPr lang="it-IT" dirty="0" smtClean="0"/>
              <a:t> </a:t>
            </a:r>
            <a:endParaRPr lang="it-IT" dirty="0"/>
          </a:p>
        </p:txBody>
      </p:sp>
      <p:pic>
        <p:nvPicPr>
          <p:cNvPr id="3" name="Bild 2" descr="GOTH Autostrada  Stau 139424_640.jpg"/>
          <p:cNvPicPr>
            <a:picLocks noChangeAspect="1"/>
          </p:cNvPicPr>
          <p:nvPr/>
        </p:nvPicPr>
        <p:blipFill>
          <a:blip r:embed="rId2"/>
          <a:stretch>
            <a:fillRect/>
          </a:stretch>
        </p:blipFill>
        <p:spPr>
          <a:xfrm>
            <a:off x="990600" y="411122"/>
            <a:ext cx="7239000" cy="5417940"/>
          </a:xfrm>
          <a:prstGeom prst="rect">
            <a:avLst/>
          </a:prstGeo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105400"/>
            <a:ext cx="7848600" cy="1143000"/>
          </a:xfrm>
        </p:spPr>
        <p:txBody>
          <a:bodyPr anchor="b"/>
          <a:lstStyle/>
          <a:p>
            <a:pPr algn="l"/>
            <a:r>
              <a:rPr lang="en-GB" dirty="0" smtClean="0"/>
              <a:t>Source: BBC News 21 Dec 2001</a:t>
            </a:r>
            <a:br>
              <a:rPr lang="en-GB" dirty="0" smtClean="0"/>
            </a:br>
            <a:r>
              <a:rPr lang="en-GB" dirty="0" smtClean="0"/>
              <a:t>Document shown for the reopening of the Gotthard Road Tunnel</a:t>
            </a:r>
            <a:br>
              <a:rPr lang="en-GB" dirty="0" smtClean="0"/>
            </a:br>
            <a:r>
              <a:rPr lang="en-GB" dirty="0" smtClean="0"/>
              <a:t>after the fire of 24 Oct 2001 due to the collision of two trucks  </a:t>
            </a:r>
            <a:endParaRPr lang="en-GB" dirty="0"/>
          </a:p>
        </p:txBody>
      </p:sp>
      <p:pic>
        <p:nvPicPr>
          <p:cNvPr id="3" name="Bild 2" descr="GOTH autostrada fuoco images.jpeg"/>
          <p:cNvPicPr>
            <a:picLocks noChangeAspect="1"/>
          </p:cNvPicPr>
          <p:nvPr/>
        </p:nvPicPr>
        <p:blipFill>
          <a:blip r:embed="rId2"/>
          <a:stretch>
            <a:fillRect/>
          </a:stretch>
        </p:blipFill>
        <p:spPr>
          <a:xfrm>
            <a:off x="533400" y="997136"/>
            <a:ext cx="8153400" cy="3733676"/>
          </a:xfrm>
          <a:prstGeom prst="rect">
            <a:avLst/>
          </a:prstGeo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88428" y="5715000"/>
            <a:ext cx="7998372" cy="914400"/>
          </a:xfrm>
        </p:spPr>
        <p:txBody>
          <a:bodyPr anchor="b">
            <a:normAutofit/>
          </a:bodyPr>
          <a:lstStyle/>
          <a:p>
            <a:pPr algn="l"/>
            <a:r>
              <a:rPr lang="it-IT" dirty="0" err="1" smtClean="0"/>
              <a:t>Gotthard</a:t>
            </a:r>
            <a:r>
              <a:rPr lang="it-IT" dirty="0" smtClean="0"/>
              <a:t> Road Tunnel, the </a:t>
            </a:r>
            <a:r>
              <a:rPr lang="it-IT" dirty="0" err="1" smtClean="0"/>
              <a:t>portal</a:t>
            </a:r>
            <a:r>
              <a:rPr lang="it-IT" dirty="0" smtClean="0"/>
              <a:t> at </a:t>
            </a:r>
            <a:r>
              <a:rPr lang="it-IT" dirty="0" err="1" smtClean="0"/>
              <a:t>Airolo</a:t>
            </a:r>
            <a:r>
              <a:rPr lang="it-IT" dirty="0" smtClean="0"/>
              <a:t> </a:t>
            </a:r>
            <a:r>
              <a:rPr lang="it-IT" dirty="0" err="1" smtClean="0"/>
              <a:t>by</a:t>
            </a:r>
            <a:r>
              <a:rPr lang="it-IT" dirty="0" smtClean="0"/>
              <a:t> Rino </a:t>
            </a:r>
            <a:r>
              <a:rPr lang="it-IT" dirty="0" err="1" smtClean="0"/>
              <a:t>Tami</a:t>
            </a:r>
            <a:r>
              <a:rPr lang="it-IT" dirty="0" smtClean="0"/>
              <a:t/>
            </a:r>
            <a:br>
              <a:rPr lang="it-IT" dirty="0" smtClean="0"/>
            </a:br>
            <a:r>
              <a:rPr lang="it-IT" dirty="0" err="1" smtClean="0"/>
              <a:t>Photo</a:t>
            </a:r>
            <a:r>
              <a:rPr lang="it-IT" dirty="0" smtClean="0"/>
              <a:t> </a:t>
            </a:r>
            <a:r>
              <a:rPr lang="it-IT" dirty="0" err="1" smtClean="0"/>
              <a:t>Grzegorz</a:t>
            </a:r>
            <a:r>
              <a:rPr lang="it-IT" dirty="0" smtClean="0"/>
              <a:t> </a:t>
            </a:r>
            <a:r>
              <a:rPr lang="it-IT" dirty="0" err="1" smtClean="0"/>
              <a:t>Swiech</a:t>
            </a:r>
            <a:r>
              <a:rPr lang="it-IT" dirty="0" smtClean="0"/>
              <a:t>, </a:t>
            </a:r>
            <a:r>
              <a:rPr lang="it-IT" dirty="0" err="1" smtClean="0"/>
              <a:t>July</a:t>
            </a:r>
            <a:r>
              <a:rPr lang="it-IT" dirty="0" smtClean="0"/>
              <a:t> 2007, </a:t>
            </a:r>
            <a:r>
              <a:rPr lang="it-IT" dirty="0" err="1" smtClean="0"/>
              <a:t>Wikimedia</a:t>
            </a:r>
            <a:r>
              <a:rPr lang="it-IT" dirty="0" smtClean="0"/>
              <a:t> </a:t>
            </a:r>
            <a:r>
              <a:rPr lang="it-IT" dirty="0" err="1" smtClean="0"/>
              <a:t>Comons</a:t>
            </a:r>
            <a:r>
              <a:rPr lang="it-IT" dirty="0" smtClean="0"/>
              <a:t>  </a:t>
            </a:r>
            <a:endParaRPr lang="it-IT" dirty="0"/>
          </a:p>
        </p:txBody>
      </p:sp>
      <p:pic>
        <p:nvPicPr>
          <p:cNvPr id="4" name="Bild 3" descr="TAMI Göschenen .jpg"/>
          <p:cNvPicPr>
            <a:picLocks noChangeAspect="1"/>
          </p:cNvPicPr>
          <p:nvPr/>
        </p:nvPicPr>
        <p:blipFill>
          <a:blip r:embed="rId3"/>
          <a:stretch>
            <a:fillRect/>
          </a:stretch>
        </p:blipFill>
        <p:spPr>
          <a:xfrm>
            <a:off x="762000" y="371474"/>
            <a:ext cx="7696200" cy="5579745"/>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5791200"/>
            <a:ext cx="8229600" cy="685800"/>
          </a:xfrm>
        </p:spPr>
        <p:txBody>
          <a:bodyPr anchor="b"/>
          <a:lstStyle/>
          <a:p>
            <a:pPr algn="l"/>
            <a:r>
              <a:rPr lang="it-IT" i="1" dirty="0" smtClean="0"/>
              <a:t>Autostrada del Gottardo</a:t>
            </a:r>
            <a:r>
              <a:rPr lang="it-IT" dirty="0" smtClean="0"/>
              <a:t>, </a:t>
            </a:r>
            <a:r>
              <a:rPr lang="it-IT" dirty="0" err="1" smtClean="0"/>
              <a:t>Portal</a:t>
            </a:r>
            <a:r>
              <a:rPr lang="it-IT" dirty="0" smtClean="0"/>
              <a:t> </a:t>
            </a:r>
            <a:r>
              <a:rPr lang="it-IT" dirty="0" err="1" smtClean="0"/>
              <a:t>of</a:t>
            </a:r>
            <a:r>
              <a:rPr lang="it-IT" dirty="0" smtClean="0"/>
              <a:t> the bridge </a:t>
            </a:r>
            <a:r>
              <a:rPr lang="it-IT" dirty="0" err="1" smtClean="0"/>
              <a:t>over</a:t>
            </a:r>
            <a:r>
              <a:rPr lang="it-IT" dirty="0" smtClean="0"/>
              <a:t> the </a:t>
            </a:r>
            <a:r>
              <a:rPr lang="it-IT" dirty="0" err="1" smtClean="0"/>
              <a:t>Biaschina</a:t>
            </a:r>
            <a:r>
              <a:rPr lang="it-IT" dirty="0" smtClean="0"/>
              <a:t> </a:t>
            </a:r>
            <a:r>
              <a:rPr lang="it-IT" dirty="0" err="1" smtClean="0"/>
              <a:t>by</a:t>
            </a:r>
            <a:r>
              <a:rPr lang="it-IT" dirty="0" smtClean="0"/>
              <a:t> Rino </a:t>
            </a:r>
            <a:r>
              <a:rPr lang="it-IT" dirty="0" err="1" smtClean="0"/>
              <a:t>Tami</a:t>
            </a:r>
            <a:r>
              <a:rPr lang="it-IT" dirty="0" smtClean="0"/>
              <a:t/>
            </a:r>
            <a:br>
              <a:rPr lang="it-IT" dirty="0" smtClean="0"/>
            </a:br>
            <a:r>
              <a:rPr lang="it-IT" dirty="0" err="1" smtClean="0"/>
              <a:t>From</a:t>
            </a:r>
            <a:r>
              <a:rPr lang="it-IT" dirty="0" smtClean="0"/>
              <a:t> Aurelio Galfetti </a:t>
            </a:r>
            <a:r>
              <a:rPr lang="it-IT" dirty="0" err="1" smtClean="0"/>
              <a:t>&amp;t</a:t>
            </a:r>
            <a:r>
              <a:rPr lang="it-IT" dirty="0" smtClean="0"/>
              <a:t> al., </a:t>
            </a:r>
            <a:r>
              <a:rPr lang="it-IT" i="1" dirty="0" smtClean="0"/>
              <a:t>Assi di Transito</a:t>
            </a:r>
            <a:r>
              <a:rPr lang="it-IT" dirty="0" smtClean="0"/>
              <a:t>, 2001 </a:t>
            </a:r>
            <a:endParaRPr lang="it-IT" dirty="0"/>
          </a:p>
        </p:txBody>
      </p:sp>
      <p:pic>
        <p:nvPicPr>
          <p:cNvPr id="3" name="Bild 2" descr="TAMI Biaschina tumblr_my3wopC4wT1s6pvtzo1_1280.jpg"/>
          <p:cNvPicPr>
            <a:picLocks noChangeAspect="1"/>
          </p:cNvPicPr>
          <p:nvPr/>
        </p:nvPicPr>
        <p:blipFill>
          <a:blip r:embed="rId2"/>
          <a:stretch>
            <a:fillRect/>
          </a:stretch>
        </p:blipFill>
        <p:spPr>
          <a:xfrm>
            <a:off x="0" y="0"/>
            <a:ext cx="9143999" cy="5441058"/>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87400" y="6096000"/>
            <a:ext cx="7823200" cy="533400"/>
          </a:xfrm>
        </p:spPr>
        <p:txBody>
          <a:bodyPr anchor="b">
            <a:normAutofit/>
          </a:bodyPr>
          <a:lstStyle/>
          <a:p>
            <a:pPr algn="l"/>
            <a:r>
              <a:rPr lang="it-IT" dirty="0" smtClean="0"/>
              <a:t>«</a:t>
            </a:r>
            <a:r>
              <a:rPr lang="it-IT" dirty="0" err="1" smtClean="0"/>
              <a:t>Pan-European</a:t>
            </a:r>
            <a:r>
              <a:rPr lang="it-IT" dirty="0" smtClean="0"/>
              <a:t> Network» , </a:t>
            </a:r>
            <a:r>
              <a:rPr lang="it-IT" dirty="0" err="1" smtClean="0"/>
              <a:t>Graphic</a:t>
            </a:r>
            <a:r>
              <a:rPr lang="it-IT" dirty="0" smtClean="0"/>
              <a:t> UIC 2002 </a:t>
            </a:r>
            <a:r>
              <a:rPr lang="it-IT" dirty="0" err="1" smtClean="0"/>
              <a:t>from</a:t>
            </a:r>
            <a:r>
              <a:rPr lang="it-IT" dirty="0" smtClean="0"/>
              <a:t> </a:t>
            </a:r>
            <a:r>
              <a:rPr lang="it-IT" dirty="0" smtClean="0">
                <a:hlinkClick r:id="rId2"/>
              </a:rPr>
              <a:t>www.okthepk.ca</a:t>
            </a:r>
            <a:r>
              <a:rPr lang="it-IT" dirty="0" smtClean="0"/>
              <a:t> </a:t>
            </a:r>
            <a:endParaRPr lang="it-IT" dirty="0"/>
          </a:p>
        </p:txBody>
      </p:sp>
      <p:pic>
        <p:nvPicPr>
          <p:cNvPr id="3" name="Bild 2" descr="GOTH Railway network.gif"/>
          <p:cNvPicPr>
            <a:picLocks noChangeAspect="1"/>
          </p:cNvPicPr>
          <p:nvPr/>
        </p:nvPicPr>
        <p:blipFill>
          <a:blip r:embed="rId3"/>
          <a:stretch>
            <a:fillRect/>
          </a:stretch>
        </p:blipFill>
        <p:spPr>
          <a:xfrm>
            <a:off x="863600" y="381000"/>
            <a:ext cx="7416800" cy="579120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629400" y="4495800"/>
            <a:ext cx="1828800" cy="1981200"/>
          </a:xfrm>
        </p:spPr>
        <p:txBody>
          <a:bodyPr anchor="b"/>
          <a:lstStyle/>
          <a:p>
            <a:pPr algn="l"/>
            <a:r>
              <a:rPr lang="en-GB" smtClean="0"/>
              <a:t>The </a:t>
            </a:r>
            <a:r>
              <a:rPr lang="en-GB" i="1" smtClean="0"/>
              <a:t>Alptransit</a:t>
            </a:r>
            <a:r>
              <a:rPr lang="en-GB" smtClean="0"/>
              <a:t> Gotthard Base Tunnel </a:t>
            </a:r>
            <a:br>
              <a:rPr lang="en-GB" smtClean="0"/>
            </a:br>
            <a:r>
              <a:rPr lang="en-GB" smtClean="0"/>
              <a:t>A sexy project</a:t>
            </a:r>
            <a:br>
              <a:rPr lang="en-GB" smtClean="0"/>
            </a:br>
            <a:r>
              <a:rPr lang="en-GB" smtClean="0"/>
              <a:t>presented by</a:t>
            </a:r>
            <a:br>
              <a:rPr lang="en-GB" smtClean="0"/>
            </a:br>
            <a:r>
              <a:rPr lang="en-GB" smtClean="0"/>
              <a:t>AlpTransit+</a:t>
            </a:r>
            <a:endParaRPr lang="en-GB"/>
          </a:p>
        </p:txBody>
      </p:sp>
      <p:pic>
        <p:nvPicPr>
          <p:cNvPr id="3" name="Bild 2" descr="ALPTRANSIT NEAT_GBT_engl.png"/>
          <p:cNvPicPr>
            <a:picLocks noChangeAspect="1"/>
          </p:cNvPicPr>
          <p:nvPr/>
        </p:nvPicPr>
        <p:blipFill>
          <a:blip r:embed="rId2"/>
          <a:stretch>
            <a:fillRect/>
          </a:stretch>
        </p:blipFill>
        <p:spPr>
          <a:xfrm>
            <a:off x="0" y="0"/>
            <a:ext cx="6163519" cy="6858000"/>
          </a:xfrm>
          <a:prstGeom prst="rect">
            <a:avLst/>
          </a:prstGeom>
        </p:spPr>
      </p:pic>
      <p:pic>
        <p:nvPicPr>
          <p:cNvPr id="4" name="Bild 3" descr="ALPTRANSIT images.jpeg"/>
          <p:cNvPicPr>
            <a:picLocks noChangeAspect="1"/>
          </p:cNvPicPr>
          <p:nvPr/>
        </p:nvPicPr>
        <p:blipFill>
          <a:blip r:embed="rId3"/>
          <a:stretch>
            <a:fillRect/>
          </a:stretch>
        </p:blipFill>
        <p:spPr>
          <a:xfrm>
            <a:off x="7391400" y="152400"/>
            <a:ext cx="1524000" cy="1016000"/>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4800600"/>
            <a:ext cx="6629400" cy="1371600"/>
          </a:xfrm>
        </p:spPr>
        <p:txBody>
          <a:bodyPr anchor="b"/>
          <a:lstStyle/>
          <a:p>
            <a:pPr algn="l"/>
            <a:r>
              <a:rPr lang="en-GB" dirty="0" smtClean="0"/>
              <a:t>From km 0 to km 57</a:t>
            </a:r>
            <a:br>
              <a:rPr lang="en-GB" dirty="0" smtClean="0"/>
            </a:br>
            <a:r>
              <a:rPr lang="en-GB" dirty="0" smtClean="0"/>
              <a:t>Complexity of the geological profile</a:t>
            </a:r>
            <a:br>
              <a:rPr lang="en-GB" dirty="0" smtClean="0"/>
            </a:br>
            <a:r>
              <a:rPr lang="en-GB" dirty="0" smtClean="0"/>
              <a:t>Document Alp Transit Gotthard AG </a:t>
            </a:r>
            <a:endParaRPr lang="en-GB" dirty="0"/>
          </a:p>
        </p:txBody>
      </p:sp>
      <p:pic>
        <p:nvPicPr>
          <p:cNvPr id="3" name="Bild 2" descr="GOTH Geological profile.png"/>
          <p:cNvPicPr>
            <a:picLocks noChangeAspect="1"/>
          </p:cNvPicPr>
          <p:nvPr/>
        </p:nvPicPr>
        <p:blipFill>
          <a:blip r:embed="rId2"/>
          <a:stretch>
            <a:fillRect/>
          </a:stretch>
        </p:blipFill>
        <p:spPr>
          <a:xfrm>
            <a:off x="457200" y="2134246"/>
            <a:ext cx="8305800" cy="1675754"/>
          </a:xfrm>
          <a:prstGeom prst="rect">
            <a:avLst/>
          </a:prstGeo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flipH="1">
            <a:off x="7315199" y="5486400"/>
            <a:ext cx="990599" cy="838200"/>
          </a:xfrm>
        </p:spPr>
        <p:txBody>
          <a:bodyPr/>
          <a:lstStyle/>
          <a:p>
            <a:endParaRPr lang="it-IT" dirty="0"/>
          </a:p>
        </p:txBody>
      </p:sp>
      <p:pic>
        <p:nvPicPr>
          <p:cNvPr id="3" name="Bild 2" descr="ALPTRANSIT Nrla_scheme.png"/>
          <p:cNvPicPr>
            <a:picLocks noChangeAspect="1"/>
          </p:cNvPicPr>
          <p:nvPr/>
        </p:nvPicPr>
        <p:blipFill>
          <a:blip r:embed="rId2"/>
          <a:stretch>
            <a:fillRect/>
          </a:stretch>
        </p:blipFill>
        <p:spPr>
          <a:xfrm>
            <a:off x="0" y="419100"/>
            <a:ext cx="9144000" cy="4914900"/>
          </a:xfrm>
          <a:prstGeom prst="rect">
            <a:avLst/>
          </a:prstGeom>
        </p:spPr>
      </p:pic>
      <p:pic>
        <p:nvPicPr>
          <p:cNvPr id="4" name="Bild 3" descr="ALPTRANSIT images.jpeg"/>
          <p:cNvPicPr>
            <a:picLocks noChangeAspect="1"/>
          </p:cNvPicPr>
          <p:nvPr/>
        </p:nvPicPr>
        <p:blipFill>
          <a:blip r:embed="rId3"/>
          <a:stretch>
            <a:fillRect/>
          </a:stretch>
        </p:blipFill>
        <p:spPr>
          <a:xfrm>
            <a:off x="7010398" y="5410200"/>
            <a:ext cx="1714500" cy="1143000"/>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0" y="4953000"/>
            <a:ext cx="1371600" cy="457200"/>
          </a:xfrm>
        </p:spPr>
        <p:txBody>
          <a:bodyPr/>
          <a:lstStyle/>
          <a:p>
            <a:endParaRPr lang="it-IT" dirty="0"/>
          </a:p>
        </p:txBody>
      </p:sp>
      <p:pic>
        <p:nvPicPr>
          <p:cNvPr id="3" name="Bild 2" descr="ALPTRANSIT 1639-alptransit1.gif"/>
          <p:cNvPicPr>
            <a:picLocks noChangeAspect="1"/>
          </p:cNvPicPr>
          <p:nvPr/>
        </p:nvPicPr>
        <p:blipFill>
          <a:blip r:embed="rId2"/>
          <a:stretch>
            <a:fillRect/>
          </a:stretch>
        </p:blipFill>
        <p:spPr>
          <a:xfrm>
            <a:off x="609600" y="304800"/>
            <a:ext cx="8077200" cy="5835777"/>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467600" y="5562600"/>
            <a:ext cx="914400" cy="304800"/>
          </a:xfrm>
        </p:spPr>
        <p:txBody>
          <a:bodyPr>
            <a:normAutofit fontScale="90000"/>
          </a:bodyPr>
          <a:lstStyle/>
          <a:p>
            <a:endParaRPr lang="it-IT" dirty="0"/>
          </a:p>
        </p:txBody>
      </p:sp>
      <p:pic>
        <p:nvPicPr>
          <p:cNvPr id="3" name="Bild 2" descr="Alptransit diagram .JPG"/>
          <p:cNvPicPr>
            <a:picLocks noChangeAspect="1"/>
          </p:cNvPicPr>
          <p:nvPr/>
        </p:nvPicPr>
        <p:blipFill>
          <a:blip r:embed="rId2"/>
          <a:stretch>
            <a:fillRect/>
          </a:stretch>
        </p:blipFill>
        <p:spPr>
          <a:xfrm>
            <a:off x="118092" y="0"/>
            <a:ext cx="8187708" cy="5562600"/>
          </a:xfrm>
          <a:prstGeom prst="rect">
            <a:avLst/>
          </a:prstGeom>
        </p:spPr>
      </p:pic>
      <p:pic>
        <p:nvPicPr>
          <p:cNvPr id="4" name="Bild 3" descr="ALPTRANSIT images.jpeg"/>
          <p:cNvPicPr>
            <a:picLocks noChangeAspect="1"/>
          </p:cNvPicPr>
          <p:nvPr/>
        </p:nvPicPr>
        <p:blipFill>
          <a:blip r:embed="rId3"/>
          <a:stretch>
            <a:fillRect/>
          </a:stretch>
        </p:blipFill>
        <p:spPr>
          <a:xfrm>
            <a:off x="7162800" y="5054600"/>
            <a:ext cx="1524000" cy="1016000"/>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228600" y="6248400"/>
            <a:ext cx="8305800" cy="381000"/>
          </a:xfrm>
        </p:spPr>
        <p:txBody>
          <a:bodyPr anchor="b"/>
          <a:lstStyle/>
          <a:p>
            <a:pPr algn="l"/>
            <a:r>
              <a:rPr lang="en-GB" dirty="0" smtClean="0"/>
              <a:t>Southern portal at </a:t>
            </a:r>
            <a:r>
              <a:rPr lang="en-GB" dirty="0" err="1" smtClean="0"/>
              <a:t>Erstfeld</a:t>
            </a:r>
            <a:r>
              <a:rPr lang="en-GB" dirty="0" smtClean="0"/>
              <a:t>, document Alp Transit </a:t>
            </a:r>
            <a:endParaRPr lang="en-GB" dirty="0"/>
          </a:p>
        </p:txBody>
      </p:sp>
      <p:pic>
        <p:nvPicPr>
          <p:cNvPr id="3" name="Bild 2" descr="ALPTRANSIT erstfeld 13308843.jpg"/>
          <p:cNvPicPr>
            <a:picLocks noChangeAspect="1"/>
          </p:cNvPicPr>
          <p:nvPr/>
        </p:nvPicPr>
        <p:blipFill>
          <a:blip r:embed="rId2"/>
          <a:stretch>
            <a:fillRect/>
          </a:stretch>
        </p:blipFill>
        <p:spPr>
          <a:xfrm>
            <a:off x="0" y="0"/>
            <a:ext cx="9144000" cy="6096000"/>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172200" y="4038600"/>
            <a:ext cx="2209800" cy="2286000"/>
          </a:xfrm>
        </p:spPr>
        <p:txBody>
          <a:bodyPr anchor="b">
            <a:normAutofit/>
          </a:bodyPr>
          <a:lstStyle/>
          <a:p>
            <a:pPr algn="l"/>
            <a:r>
              <a:rPr lang="en-GB" dirty="0" smtClean="0"/>
              <a:t>Lateral access gallery</a:t>
            </a:r>
            <a:br>
              <a:rPr lang="en-GB" dirty="0" smtClean="0"/>
            </a:br>
            <a:r>
              <a:rPr lang="en-GB" dirty="0" smtClean="0"/>
              <a:t>at </a:t>
            </a:r>
            <a:r>
              <a:rPr lang="en-GB" dirty="0" err="1" smtClean="0"/>
              <a:t>Faido</a:t>
            </a:r>
            <a:r>
              <a:rPr lang="en-GB" dirty="0" smtClean="0"/>
              <a:t>, TI</a:t>
            </a:r>
            <a:br>
              <a:rPr lang="en-GB" dirty="0" smtClean="0"/>
            </a:br>
            <a:r>
              <a:rPr lang="en-GB" dirty="0" smtClean="0"/>
              <a:t/>
            </a:r>
            <a:br>
              <a:rPr lang="en-GB" dirty="0" smtClean="0"/>
            </a:br>
            <a:r>
              <a:rPr lang="en-GB" dirty="0" smtClean="0"/>
              <a:t>July 2000</a:t>
            </a:r>
            <a:endParaRPr lang="en-GB" dirty="0"/>
          </a:p>
        </p:txBody>
      </p:sp>
      <p:pic>
        <p:nvPicPr>
          <p:cNvPr id="3" name="Bild 2" descr="GOTHFAIDO + galleria  10  .jpg"/>
          <p:cNvPicPr>
            <a:picLocks noChangeAspect="1"/>
          </p:cNvPicPr>
          <p:nvPr/>
        </p:nvPicPr>
        <p:blipFill>
          <a:blip r:embed="rId2"/>
          <a:stretch>
            <a:fillRect/>
          </a:stretch>
        </p:blipFill>
        <p:spPr>
          <a:xfrm>
            <a:off x="0" y="-1"/>
            <a:ext cx="5715000" cy="8793931"/>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6019800"/>
            <a:ext cx="7246685" cy="533400"/>
          </a:xfrm>
        </p:spPr>
        <p:txBody>
          <a:bodyPr anchor="b"/>
          <a:lstStyle/>
          <a:p>
            <a:pPr algn="l"/>
            <a:r>
              <a:rPr lang="en-GB" smtClean="0"/>
              <a:t>Celebration of Santa Barbara, Dec 4, 2002 </a:t>
            </a:r>
            <a:endParaRPr lang="en-GB"/>
          </a:p>
        </p:txBody>
      </p:sp>
      <p:pic>
        <p:nvPicPr>
          <p:cNvPr id="3" name="Bild 2" descr="ALPTRANS StaBARBARA2009 Faido_28.jpg"/>
          <p:cNvPicPr>
            <a:picLocks noChangeAspect="1"/>
          </p:cNvPicPr>
          <p:nvPr/>
        </p:nvPicPr>
        <p:blipFill>
          <a:blip r:embed="rId2"/>
          <a:stretch>
            <a:fillRect/>
          </a:stretch>
        </p:blipFill>
        <p:spPr>
          <a:xfrm>
            <a:off x="914400" y="457200"/>
            <a:ext cx="7246685" cy="5433849"/>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1453518" y="5334000"/>
            <a:ext cx="5785481" cy="1066800"/>
          </a:xfrm>
        </p:spPr>
        <p:txBody>
          <a:bodyPr anchor="b"/>
          <a:lstStyle/>
          <a:p>
            <a:pPr algn="l"/>
            <a:r>
              <a:rPr lang="en-GB" dirty="0" smtClean="0"/>
              <a:t>Chapel at </a:t>
            </a:r>
            <a:r>
              <a:rPr lang="en-GB" dirty="0" err="1" smtClean="0"/>
              <a:t>Ersfeld</a:t>
            </a:r>
            <a:r>
              <a:rPr lang="en-GB" dirty="0" smtClean="0"/>
              <a:t> </a:t>
            </a:r>
            <a:br>
              <a:rPr lang="en-GB" dirty="0" smtClean="0"/>
            </a:br>
            <a:r>
              <a:rPr lang="en-GB" dirty="0" smtClean="0"/>
              <a:t>Oct. 13, 2010 </a:t>
            </a:r>
            <a:endParaRPr lang="en-GB" dirty="0"/>
          </a:p>
        </p:txBody>
      </p:sp>
      <p:pic>
        <p:nvPicPr>
          <p:cNvPr id="3" name="Bild 2" descr="ALPTRANSIT les MORTS ( Morts 01_gothard.jpg"/>
          <p:cNvPicPr>
            <a:picLocks noChangeAspect="1"/>
          </p:cNvPicPr>
          <p:nvPr/>
        </p:nvPicPr>
        <p:blipFill>
          <a:blip r:embed="rId2"/>
          <a:stretch>
            <a:fillRect/>
          </a:stretch>
        </p:blipFill>
        <p:spPr>
          <a:xfrm>
            <a:off x="1529718" y="685800"/>
            <a:ext cx="6084564" cy="4865928"/>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638800"/>
            <a:ext cx="7848600" cy="990600"/>
          </a:xfrm>
        </p:spPr>
        <p:txBody>
          <a:bodyPr anchor="b">
            <a:normAutofit/>
          </a:bodyPr>
          <a:lstStyle/>
          <a:p>
            <a:pPr algn="l"/>
            <a:r>
              <a:rPr lang="en-GB" dirty="0" smtClean="0"/>
              <a:t>TBM alias </a:t>
            </a:r>
            <a:r>
              <a:rPr lang="en-GB" i="1" dirty="0" smtClean="0"/>
              <a:t>Tunnel boring machine </a:t>
            </a:r>
            <a:r>
              <a:rPr lang="en-GB" dirty="0" smtClean="0"/>
              <a:t>at the GBT, alias </a:t>
            </a:r>
            <a:r>
              <a:rPr lang="en-GB" i="1" dirty="0" smtClean="0"/>
              <a:t>Gotthard Base Tunnel</a:t>
            </a:r>
            <a:r>
              <a:rPr lang="en-GB" dirty="0" smtClean="0"/>
              <a:t/>
            </a:r>
            <a:br>
              <a:rPr lang="en-GB" dirty="0" smtClean="0"/>
            </a:br>
            <a:r>
              <a:rPr lang="en-GB" dirty="0" smtClean="0"/>
              <a:t>Document Alp Transit </a:t>
            </a:r>
            <a:br>
              <a:rPr lang="en-GB" dirty="0" smtClean="0"/>
            </a:br>
            <a:endParaRPr lang="en-GB" dirty="0"/>
          </a:p>
        </p:txBody>
      </p:sp>
      <p:pic>
        <p:nvPicPr>
          <p:cNvPr id="3" name="Bild 2" descr="gotthard-base-tunnel drilling machine.jpg"/>
          <p:cNvPicPr>
            <a:picLocks noChangeAspect="1"/>
          </p:cNvPicPr>
          <p:nvPr/>
        </p:nvPicPr>
        <p:blipFill>
          <a:blip r:embed="rId2"/>
          <a:stretch>
            <a:fillRect/>
          </a:stretch>
        </p:blipFill>
        <p:spPr>
          <a:xfrm>
            <a:off x="902070" y="304800"/>
            <a:ext cx="7339859" cy="5590156"/>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6172200"/>
            <a:ext cx="7644384" cy="381000"/>
          </a:xfrm>
        </p:spPr>
        <p:txBody>
          <a:bodyPr/>
          <a:lstStyle/>
          <a:p>
            <a:pPr algn="l"/>
            <a:r>
              <a:rPr lang="en-GB" dirty="0" smtClean="0"/>
              <a:t>16 June 2009, celebration in </a:t>
            </a:r>
            <a:r>
              <a:rPr lang="en-GB" dirty="0" err="1" smtClean="0"/>
              <a:t>Amstein</a:t>
            </a:r>
            <a:r>
              <a:rPr lang="en-GB" dirty="0" smtClean="0"/>
              <a:t> for the boring of the eastern pipe  </a:t>
            </a:r>
            <a:endParaRPr lang="en-GB" dirty="0"/>
          </a:p>
        </p:txBody>
      </p:sp>
      <p:pic>
        <p:nvPicPr>
          <p:cNvPr id="3" name="Bild 2" descr="GOTH basis gottardo.jpg"/>
          <p:cNvPicPr>
            <a:picLocks noChangeAspect="1"/>
          </p:cNvPicPr>
          <p:nvPr/>
        </p:nvPicPr>
        <p:blipFill>
          <a:blip r:embed="rId2"/>
          <a:stretch>
            <a:fillRect/>
          </a:stretch>
        </p:blipFill>
        <p:spPr>
          <a:xfrm>
            <a:off x="813816" y="271272"/>
            <a:ext cx="7516368" cy="5748528"/>
          </a:xfrm>
          <a:prstGeom prst="rect">
            <a:avLst/>
          </a:prstGeom>
        </p:spPr>
      </p:pic>
      <p:pic>
        <p:nvPicPr>
          <p:cNvPr id="4" name="Bild 3" descr="ALPTRANSIT erstfeld 13308843.jpg"/>
          <p:cNvPicPr>
            <a:picLocks noChangeAspect="1"/>
          </p:cNvPicPr>
          <p:nvPr/>
        </p:nvPicPr>
        <p:blipFill>
          <a:blip r:embed="rId3"/>
          <a:stretch>
            <a:fillRect/>
          </a:stretch>
        </p:blipFill>
        <p:spPr>
          <a:xfrm flipV="1">
            <a:off x="0" y="6812280"/>
            <a:ext cx="9144000" cy="45719"/>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324600" y="3779838"/>
            <a:ext cx="2514600" cy="2544762"/>
          </a:xfrm>
        </p:spPr>
        <p:txBody>
          <a:bodyPr anchor="b"/>
          <a:lstStyle/>
          <a:p>
            <a:pPr algn="l"/>
            <a:r>
              <a:rPr lang="en-GB" dirty="0" smtClean="0"/>
              <a:t>The </a:t>
            </a:r>
            <a:r>
              <a:rPr lang="en-GB" smtClean="0"/>
              <a:t>underground</a:t>
            </a:r>
            <a:br>
              <a:rPr lang="en-GB" smtClean="0"/>
            </a:br>
            <a:r>
              <a:rPr lang="en-GB" smtClean="0"/>
              <a:t>«Gotthard meridian» </a:t>
            </a:r>
            <a:endParaRPr lang="en-GB" dirty="0"/>
          </a:p>
        </p:txBody>
      </p:sp>
      <p:pic>
        <p:nvPicPr>
          <p:cNvPr id="3" name="Bild 2" descr="Alptransit FAHRBANTRANSTEC .JPG"/>
          <p:cNvPicPr>
            <a:picLocks noChangeAspect="1"/>
          </p:cNvPicPr>
          <p:nvPr/>
        </p:nvPicPr>
        <p:blipFill>
          <a:blip r:embed="rId2"/>
          <a:stretch>
            <a:fillRect/>
          </a:stretch>
        </p:blipFill>
        <p:spPr>
          <a:xfrm>
            <a:off x="0" y="0"/>
            <a:ext cx="5925223" cy="685800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324600" y="2590800"/>
            <a:ext cx="2667000" cy="3886200"/>
          </a:xfrm>
        </p:spPr>
        <p:txBody>
          <a:bodyPr anchor="b">
            <a:normAutofit/>
          </a:bodyPr>
          <a:lstStyle/>
          <a:p>
            <a:pPr algn="l"/>
            <a:r>
              <a:rPr lang="en-GB" dirty="0" smtClean="0"/>
              <a:t>Assembling the LVT :</a:t>
            </a:r>
            <a:br>
              <a:rPr lang="en-GB" dirty="0" smtClean="0"/>
            </a:br>
            <a:r>
              <a:rPr lang="en-GB" dirty="0" smtClean="0"/>
              <a:t>Low Vibration Track</a:t>
            </a:r>
            <a:br>
              <a:rPr lang="en-GB" dirty="0" smtClean="0"/>
            </a:br>
            <a:r>
              <a:rPr lang="en-GB" dirty="0" smtClean="0"/>
              <a:t/>
            </a:r>
            <a:br>
              <a:rPr lang="en-GB" dirty="0" smtClean="0"/>
            </a:br>
            <a:r>
              <a:rPr lang="en-GB" dirty="0" smtClean="0"/>
              <a:t>the rail is fixed to a</a:t>
            </a:r>
            <a:br>
              <a:rPr lang="en-GB" dirty="0" smtClean="0"/>
            </a:br>
            <a:r>
              <a:rPr lang="en-GB" dirty="0" smtClean="0"/>
              <a:t>socket of rubber plunged into a bed of concrete</a:t>
            </a:r>
            <a:br>
              <a:rPr lang="en-GB" dirty="0" smtClean="0"/>
            </a:br>
            <a:r>
              <a:rPr lang="en-GB" dirty="0" smtClean="0"/>
              <a:t/>
            </a:r>
            <a:br>
              <a:rPr lang="en-GB" dirty="0" smtClean="0"/>
            </a:br>
            <a:r>
              <a:rPr lang="en-GB" dirty="0" smtClean="0"/>
              <a:t>Document Alp Transit</a:t>
            </a:r>
            <a:br>
              <a:rPr lang="en-GB" dirty="0" smtClean="0"/>
            </a:br>
            <a:r>
              <a:rPr lang="en-GB" i="1" dirty="0" err="1" smtClean="0"/>
              <a:t>Tracés</a:t>
            </a:r>
            <a:r>
              <a:rPr lang="en-GB" dirty="0" smtClean="0"/>
              <a:t> N°05-06 </a:t>
            </a:r>
            <a:br>
              <a:rPr lang="en-GB" dirty="0" smtClean="0"/>
            </a:br>
            <a:r>
              <a:rPr lang="en-GB" dirty="0" smtClean="0"/>
              <a:t>March 2014  </a:t>
            </a:r>
            <a:r>
              <a:rPr lang="it-IT" dirty="0" smtClean="0"/>
              <a:t/>
            </a:r>
            <a:br>
              <a:rPr lang="it-IT" dirty="0" smtClean="0"/>
            </a:br>
            <a:endParaRPr lang="it-IT" dirty="0"/>
          </a:p>
        </p:txBody>
      </p:sp>
      <p:pic>
        <p:nvPicPr>
          <p:cNvPr id="3" name="Bild 2" descr="Alptransit Hardwork LAST  .JPG"/>
          <p:cNvPicPr>
            <a:picLocks noChangeAspect="1"/>
          </p:cNvPicPr>
          <p:nvPr/>
        </p:nvPicPr>
        <p:blipFill>
          <a:blip r:embed="rId2"/>
          <a:stretch>
            <a:fillRect/>
          </a:stretch>
        </p:blipFill>
        <p:spPr>
          <a:xfrm>
            <a:off x="-304800" y="0"/>
            <a:ext cx="6405759" cy="6858000"/>
          </a:xfrm>
          <a:prstGeom prst="rect">
            <a:avLst/>
          </a:prstGeo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62000" y="6248400"/>
            <a:ext cx="8077200" cy="381000"/>
          </a:xfrm>
        </p:spPr>
        <p:txBody>
          <a:bodyPr anchor="b">
            <a:normAutofit/>
          </a:bodyPr>
          <a:lstStyle/>
          <a:p>
            <a:pPr algn="l"/>
            <a:r>
              <a:rPr lang="en-GB" dirty="0" err="1" smtClean="0"/>
              <a:t>Erstfeld</a:t>
            </a:r>
            <a:r>
              <a:rPr lang="en-GB" dirty="0" smtClean="0"/>
              <a:t>, anonymous photo, circa 2010, from </a:t>
            </a:r>
            <a:r>
              <a:rPr lang="en-GB" dirty="0" err="1" smtClean="0"/>
              <a:t>Allplan</a:t>
            </a:r>
            <a:r>
              <a:rPr lang="en-GB" dirty="0" smtClean="0"/>
              <a:t> </a:t>
            </a:r>
            <a:r>
              <a:rPr lang="en-GB" dirty="0" err="1" smtClean="0"/>
              <a:t>Ingenieurbau</a:t>
            </a:r>
            <a:endParaRPr lang="en-GB" dirty="0"/>
          </a:p>
        </p:txBody>
      </p:sp>
      <p:pic>
        <p:nvPicPr>
          <p:cNvPr id="3" name="Bild 2" descr="GOTH Basis FLORA 2111-alptransit7.jpg"/>
          <p:cNvPicPr>
            <a:picLocks noChangeAspect="1"/>
          </p:cNvPicPr>
          <p:nvPr/>
        </p:nvPicPr>
        <p:blipFill>
          <a:blip r:embed="rId2"/>
          <a:stretch>
            <a:fillRect/>
          </a:stretch>
        </p:blipFill>
        <p:spPr>
          <a:xfrm>
            <a:off x="838200" y="401954"/>
            <a:ext cx="7467600" cy="5694046"/>
          </a:xfrm>
          <a:prstGeom prst="rect">
            <a:avLst/>
          </a:prstGeo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5791200"/>
            <a:ext cx="7620000" cy="533400"/>
          </a:xfrm>
        </p:spPr>
        <p:txBody>
          <a:bodyPr/>
          <a:lstStyle/>
          <a:p>
            <a:pPr algn="l"/>
            <a:r>
              <a:rPr lang="it-IT" dirty="0" err="1" smtClean="0"/>
              <a:t>Profiles</a:t>
            </a:r>
            <a:r>
              <a:rPr lang="it-IT" dirty="0" smtClean="0"/>
              <a:t> </a:t>
            </a:r>
            <a:r>
              <a:rPr lang="it-IT" dirty="0" err="1" smtClean="0"/>
              <a:t>of</a:t>
            </a:r>
            <a:r>
              <a:rPr lang="it-IT" dirty="0" smtClean="0"/>
              <a:t> the GBT at </a:t>
            </a:r>
            <a:r>
              <a:rPr lang="it-IT" dirty="0" err="1" smtClean="0"/>
              <a:t>Ersfeld</a:t>
            </a:r>
            <a:r>
              <a:rPr lang="it-IT" dirty="0" smtClean="0"/>
              <a:t>, </a:t>
            </a:r>
            <a:r>
              <a:rPr lang="it-IT" dirty="0" err="1" smtClean="0"/>
              <a:t>Photo</a:t>
            </a:r>
            <a:r>
              <a:rPr lang="it-IT" dirty="0" smtClean="0"/>
              <a:t> </a:t>
            </a:r>
            <a:r>
              <a:rPr lang="it-IT" dirty="0" err="1" smtClean="0"/>
              <a:t>Arnd</a:t>
            </a:r>
            <a:r>
              <a:rPr lang="it-IT" dirty="0" smtClean="0"/>
              <a:t> </a:t>
            </a:r>
            <a:r>
              <a:rPr lang="it-IT" dirty="0" err="1" smtClean="0"/>
              <a:t>Wiegmann</a:t>
            </a:r>
            <a:r>
              <a:rPr lang="it-IT" dirty="0" smtClean="0"/>
              <a:t> copyright </a:t>
            </a:r>
            <a:r>
              <a:rPr lang="it-IT" dirty="0" err="1" smtClean="0"/>
              <a:t>Reuters</a:t>
            </a:r>
            <a:endParaRPr lang="it-IT" dirty="0"/>
          </a:p>
        </p:txBody>
      </p:sp>
      <p:pic>
        <p:nvPicPr>
          <p:cNvPr id="3" name="Bild 2" descr="Flora Ruchat ALPTRANlongest-rail-tunnel (4)[2].jpg"/>
          <p:cNvPicPr>
            <a:picLocks noChangeAspect="1"/>
          </p:cNvPicPr>
          <p:nvPr/>
        </p:nvPicPr>
        <p:blipFill>
          <a:blip r:embed="rId2"/>
          <a:stretch>
            <a:fillRect/>
          </a:stretch>
        </p:blipFill>
        <p:spPr>
          <a:xfrm>
            <a:off x="762000" y="664028"/>
            <a:ext cx="7620000" cy="5050972"/>
          </a:xfrm>
          <a:prstGeom prst="rect">
            <a:avLst/>
          </a:prstGeo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181600" y="5181600"/>
            <a:ext cx="3200400" cy="914400"/>
          </a:xfrm>
        </p:spPr>
        <p:txBody>
          <a:bodyPr anchor="b"/>
          <a:lstStyle/>
          <a:p>
            <a:pPr algn="l"/>
            <a:r>
              <a:rPr lang="en-GB" dirty="0" smtClean="0"/>
              <a:t>The design of the profiles </a:t>
            </a:r>
            <a:endParaRPr lang="en-GB" dirty="0"/>
          </a:p>
        </p:txBody>
      </p:sp>
      <p:pic>
        <p:nvPicPr>
          <p:cNvPr id="5" name="Bild 4" descr="GOTHbasisFLORA dec2013 gotthard-original.jpg"/>
          <p:cNvPicPr>
            <a:picLocks noChangeAspect="1"/>
          </p:cNvPicPr>
          <p:nvPr/>
        </p:nvPicPr>
        <p:blipFill>
          <a:blip r:embed="rId2"/>
          <a:stretch>
            <a:fillRect/>
          </a:stretch>
        </p:blipFill>
        <p:spPr>
          <a:xfrm>
            <a:off x="206924" y="304800"/>
            <a:ext cx="5444061" cy="3810000"/>
          </a:xfrm>
          <a:prstGeom prst="rect">
            <a:avLst/>
          </a:prstGeom>
        </p:spPr>
      </p:pic>
      <p:pic>
        <p:nvPicPr>
          <p:cNvPr id="4" name="Bild 3" descr="ALPTRans ENGINE etcs_gotthard_base_tunnel_0.jpg"/>
          <p:cNvPicPr>
            <a:picLocks noChangeAspect="1"/>
          </p:cNvPicPr>
          <p:nvPr/>
        </p:nvPicPr>
        <p:blipFill>
          <a:blip r:embed="rId3"/>
          <a:stretch>
            <a:fillRect/>
          </a:stretch>
        </p:blipFill>
        <p:spPr>
          <a:xfrm>
            <a:off x="206924" y="4533900"/>
            <a:ext cx="3058964" cy="205740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5486400" y="152400"/>
            <a:ext cx="3429000" cy="6400800"/>
          </a:xfrm>
        </p:spPr>
        <p:txBody>
          <a:bodyPr anchor="t">
            <a:noAutofit/>
          </a:bodyPr>
          <a:lstStyle/>
          <a:p>
            <a:pPr algn="l"/>
            <a:r>
              <a:rPr lang="en-GB" dirty="0" smtClean="0"/>
              <a:t>The notion of infrastructure is modern. It focuses on the construction of the industrial metropolis. Antique </a:t>
            </a:r>
            <a:r>
              <a:rPr lang="en-GB" dirty="0" err="1" smtClean="0"/>
              <a:t>Vitruvian</a:t>
            </a:r>
            <a:r>
              <a:rPr lang="en-GB" dirty="0" smtClean="0"/>
              <a:t> crafts (hydraulics, tunnelling, mechanics) are then combined into a </a:t>
            </a:r>
            <a:r>
              <a:rPr lang="en-GB" b="1" dirty="0" smtClean="0"/>
              <a:t>new polytechnic configuration. </a:t>
            </a:r>
            <a:r>
              <a:rPr lang="en-GB" dirty="0" smtClean="0"/>
              <a:t/>
            </a:r>
            <a:br>
              <a:rPr lang="en-GB" dirty="0" smtClean="0"/>
            </a:br>
            <a:r>
              <a:rPr lang="en-GB" dirty="0" smtClean="0"/>
              <a:t/>
            </a:r>
            <a:br>
              <a:rPr lang="en-GB" dirty="0" smtClean="0"/>
            </a:br>
            <a:r>
              <a:rPr lang="en-GB" dirty="0" smtClean="0"/>
              <a:t>The ensuing technology reformed the relation between centre &amp; periphery, architecture &amp; engineering, on a vast national &amp;</a:t>
            </a:r>
            <a:br>
              <a:rPr lang="en-GB" dirty="0" smtClean="0"/>
            </a:br>
            <a:r>
              <a:rPr lang="en-GB" dirty="0" smtClean="0"/>
              <a:t>continental scale within the capitalist concurrence of private &amp; public interests, visibility &amp; secrecy.</a:t>
            </a:r>
            <a:br>
              <a:rPr lang="en-GB" dirty="0" smtClean="0"/>
            </a:br>
            <a:r>
              <a:rPr lang="en-GB" dirty="0" smtClean="0"/>
              <a:t/>
            </a:r>
            <a:br>
              <a:rPr lang="en-GB" dirty="0" smtClean="0"/>
            </a:br>
            <a:r>
              <a:rPr lang="en-GB" dirty="0" smtClean="0"/>
              <a:t>We face difficult problems: the ownership of the underground, the dialectical impossibility to figure out </a:t>
            </a:r>
            <a:r>
              <a:rPr lang="en-GB" i="1" dirty="0" smtClean="0"/>
              <a:t>longue </a:t>
            </a:r>
            <a:r>
              <a:rPr lang="en-GB" i="1" dirty="0" err="1" smtClean="0"/>
              <a:t>durée</a:t>
            </a:r>
            <a:r>
              <a:rPr lang="en-GB" dirty="0" smtClean="0"/>
              <a:t> in relation to the future (or survival ?) of the industrial society. </a:t>
            </a:r>
            <a:br>
              <a:rPr lang="en-GB" dirty="0" smtClean="0"/>
            </a:br>
            <a:endParaRPr lang="it-IT" dirty="0"/>
          </a:p>
        </p:txBody>
      </p:sp>
      <p:pic>
        <p:nvPicPr>
          <p:cNvPr id="3" name="Bild 2" descr="John_Martin_-_Sodom_and_Gomorrah.jpg"/>
          <p:cNvPicPr>
            <a:picLocks noChangeAspect="1"/>
          </p:cNvPicPr>
          <p:nvPr/>
        </p:nvPicPr>
        <p:blipFill>
          <a:blip r:embed="rId2"/>
          <a:stretch>
            <a:fillRect/>
          </a:stretch>
        </p:blipFill>
        <p:spPr>
          <a:xfrm>
            <a:off x="152400" y="152400"/>
            <a:ext cx="5116360" cy="3270324"/>
          </a:xfrm>
          <a:prstGeom prst="rect">
            <a:avLst/>
          </a:prstGeom>
        </p:spPr>
      </p:pic>
      <p:pic>
        <p:nvPicPr>
          <p:cNvPr id="4" name="Bild 3" descr="Brunel Thames tunnel flood.jpg"/>
          <p:cNvPicPr>
            <a:picLocks noChangeAspect="1"/>
          </p:cNvPicPr>
          <p:nvPr/>
        </p:nvPicPr>
        <p:blipFill>
          <a:blip r:embed="rId3"/>
          <a:stretch>
            <a:fillRect/>
          </a:stretch>
        </p:blipFill>
        <p:spPr>
          <a:xfrm>
            <a:off x="196454" y="3634091"/>
            <a:ext cx="5072306" cy="31477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2431</Words>
  <Application>Microsoft Macintosh PowerPoint</Application>
  <PresentationFormat>Bildschirmpräsentation (4:3)</PresentationFormat>
  <Paragraphs>90</Paragraphs>
  <Slides>92</Slides>
  <Notes>1</Notes>
  <HiddenSlides>0</HiddenSlides>
  <MMClips>0</MMClips>
  <ScaleCrop>false</ScaleCrop>
  <HeadingPairs>
    <vt:vector size="4" baseType="variant">
      <vt:variant>
        <vt:lpstr>Entwurfsvorlage</vt:lpstr>
      </vt:variant>
      <vt:variant>
        <vt:i4>1</vt:i4>
      </vt:variant>
      <vt:variant>
        <vt:lpstr>Folientitel</vt:lpstr>
      </vt:variant>
      <vt:variant>
        <vt:i4>92</vt:i4>
      </vt:variant>
    </vt:vector>
  </HeadingPairs>
  <TitlesOfParts>
    <vt:vector size="93" baseType="lpstr">
      <vt:lpstr>Office-Design</vt:lpstr>
      <vt:lpstr>Underground Past &amp; Future : Worm’s Wisdom or Ostrich’s Syndrome ?  Infrastructure Past &amp; Present Realism or Terribilità ?  Architecture between Infra &amp; Supra Questions &amp; Digressions  </vt:lpstr>
      <vt:lpstr>Articulation   1 Art &amp; the Industrial Revolution : on the steps of  F.D. Klingender   2 From the Metropolis to the Alps : From the Thames to the Gotthard   After the necessary exaltation of the sublime, the realistic intellectual &amp; graphical  operation of the section will be praised.  Case studies should sketch the centrality &amp;  synthetic program of the tunnel : a platform for the polytechnicien  encounter of the disciplines  a vector of speed applied to the city (London) &amp; continental geography (Gotthard). Digressions might bring precision on difficult problems.</vt:lpstr>
      <vt:lpstr> Thanks to    Francis Donald Klingender  (1907-1955) Art &amp; the Industrial Revolution (1947)  L(ionel) T(homas) C(aswal) Rolt (1910-1974) Isambard Kingdom Brunel (1957)      Jean-Louis Cohen Salomon Frausto Ricardo Simian</vt:lpstr>
      <vt:lpstr>What is the quintessence of Dutch  technical &amp; poetical imagination ?</vt:lpstr>
      <vt:lpstr>Carrot seeds  sold in Basel CH  April 2014</vt:lpstr>
      <vt:lpstr>Frans Hals (c.1582-1666) St George Civic Guard in Haarlem, 1627, Frans Hals Museum Haarlem  </vt:lpstr>
      <vt:lpstr>Bern, Wankdorf Stadium, June 9, 2008, Holland 3 Italy 0 </vt:lpstr>
      <vt:lpstr>Munich June 28, 2008  Holland 3  Russia 1 </vt:lpstr>
      <vt:lpstr>The Why Factory, MVRDV, TU Delft, November 2013, Source: TU whyfactory021</vt:lpstr>
      <vt:lpstr>Carl Blechen (1798-1840) Teufelsbrücke on the Gotthard Pass, 1828 circa Oil on paper, Oskar Reinhart Stiftung, Winterthur   </vt:lpstr>
      <vt:lpstr>William Pickett (≈1792-1820) Colebrook Dale Iron Works, 1805, aquatint from PJ Loutherbourg, Picturesque Scenery of England &amp; Wales, 1805</vt:lpstr>
      <vt:lpstr>John Sell Cotman (1782-1842) Bedlam Furnace at Ironbridge, 1802 from FD Klingender, Art &amp; the Industrial Revolution (1947)  2nd edition, 1968</vt:lpstr>
      <vt:lpstr>François Thomas Louis Francia (1772-1839)  The Parys Copper Mine  in Anglesea, Wales watercolour, 1805 circa  from FD Klingender, 1968 </vt:lpstr>
      <vt:lpstr>Giovanni Battista Piranesi, Carceri d’invenzione, plate XIV, 1745  from Cooper Hewitt National Design Museum, NY, NY  </vt:lpstr>
      <vt:lpstr>John Martin, The destruction of Sodom &amp; Gomorrah, 1852,  Oil on canvas, Laing Art Gallery, Newcastle upon Tyne</vt:lpstr>
      <vt:lpstr>William Turner, Rain, Steam &amp; Speed, alias GWR, 1844 Oil on canvas, 91 x 121 cm, National Gallery, London </vt:lpstr>
      <vt:lpstr>Banquet in the Thames tunnel, 1827 Artist unknown, oil on board from FD Klingender, 1968    page 211:  «To reassure the public &amp; the shareholders it was decided to hold a dinner in the workings on 10 Nov. 1827. (…) A few weeks later the Tunnel was inundated &amp; all work held up for many weary months while funds were raised with which to make a fresh start. » </vt:lpstr>
      <vt:lpstr>Thomas Talbot Bury (1811-1877) Thames Tunnel, 1835 Aquatint, from Mail Online, 13 March 2010</vt:lpstr>
      <vt:lpstr>Thames Tunnel between Rotherhite and Wapping cross section of the project   length 1 300 feet      Marc Isambard Brunel (1769-1849) Zeichnungen und Notizen von der Arbeiten an dem Gange unter der Themse von Rotherhithe nach Wapping, London, G. Schulze, 1827 </vt:lpstr>
      <vt:lpstr>Thames Tunnel from Rotherhite to Wapping, project, 1.300 feet long    from Marc Brunel’s Zeichnungen, 1827 </vt:lpstr>
      <vt:lpstr>Marc Brunel′s system of tunnelling with the «shield»  progressing in front of the brick vault Xylograph, 1827 circa, from Wikipedia Thames Tunnel, 12 April 2014   </vt:lpstr>
      <vt:lpstr>Marc Brunel &amp; Thomas Cochrane tunnelling shield Model at the Brunel Museum at Rotherhithe     from Wikipedia Thames Tunnel 12 April 2014 </vt:lpstr>
      <vt:lpstr>The excavating technique of «the shield»  from Marc Brunel’s Zeichnungen, 1827</vt:lpstr>
      <vt:lpstr>Thames Tunnel, 1st flood, 1827, xylograph from Wikipedia, Thames Tunnel, 12 April 2014 </vt:lpstr>
      <vt:lpstr>Restauration of the brick vault in 1827 by Isambard Kingdom Brunel  from Marc Brunel’s Zeichnungen, 1827 </vt:lpstr>
      <vt:lpstr>Sir Isambart Marc Brunel’s Medal coined by J. Taylor, ca. 1848 The Wonderful Iron Shield used in Constructing the Thames Tunnel, 200 Tns Wt Dimensions of Excavation below High Water Mark </vt:lpstr>
      <vt:lpstr>Marc &amp; Isambard Brunel′s Thames tunnel in its present function Picture by Urban 75, 12th March 2010   </vt:lpstr>
      <vt:lpstr>The brick vault Marc &amp; Isambard Brunel′s Thames tunnel in its present function Picture by Urban 75, 12th March 2010 </vt:lpstr>
      <vt:lpstr>East London Line</vt:lpstr>
      <vt:lpstr>Ce qu′il y a sous le pavé de Londres  alias What do you find under the streets of London heliograph   from Gaston Tissandier, La Nature, Revue des Sciences et de leur application aux Arts &amp; à l‘Industrie, 1884, vol. II  from Louis Figuier, Grands Tunnels &amp; Railways métropolitains, Paris, Marpon &amp; Flammarion, 1884  </vt:lpstr>
      <vt:lpstr>City of Chandigarh Manhole, cast iron, design by Pierre Jeanneret, 1960 circa  Photo Edmond Charrière,  February 2011</vt:lpstr>
      <vt:lpstr> Department of Tourism Chandigarh Administration 2010</vt:lpstr>
      <vt:lpstr>Félix Tournachon  alias Nadar (1820-1910)  Paris’ sewer  photograph under phosphorescent light 1861 circa     from Wikimedia Commons Les égouts de Paris   2 jan. 2013</vt:lpstr>
      <vt:lpstr>Félix Tournachon  alias Nadar (1820-1910)  Paris’ catacombs  photograph under phosphorescent light 1861 circa     from Wikimedia Commons Les catacombes de Paris   2 jan. 2013</vt:lpstr>
      <vt:lpstr>Honoré Daumier (1808-1879)   Lithograph 25 May 1862  in Le Boulevard   Google Images 26 Sept 2012 </vt:lpstr>
      <vt:lpstr>Crash of the balloon Le Géant  the eighteen of October 1863 at Nieubourg near Hannover Xylograph by Henry de Montaut   Unknown magazine from Online Collection, Brooklyn Museum, 2004  </vt:lpstr>
      <vt:lpstr>Things to Come,  W.C. Menzies director  H.G. Wells script  Korda producer  London Films  Productions   February 1936   </vt:lpstr>
      <vt:lpstr>What will the next 100 years bring to mankind ? H.G. Wells with Pearl Argyle on the set of Things to Come, London 1936</vt:lpstr>
      <vt:lpstr>The town of Everytown in 2036 </vt:lpstr>
      <vt:lpstr>Edouard Utudjian Gaston Bardet Jean Tschumi Special Issue of  Le Monde Souterrain   Paris World Exhibition Arts &amp; Techniques 1937  Section 17 ter Urbanisme souterrain  </vt:lpstr>
      <vt:lpstr>Jean  Tschumi Paris Souterrain Section on the circular ring of the underground garage 1937    </vt:lpstr>
      <vt:lpstr>Jean  Tschumi Paris Souterrain  Circular ring underground garage in perspective   1937 </vt:lpstr>
      <vt:lpstr>Jean Tchumi Diorama of Paris Souterrain, a montage of wood, wire, paper &amp; neon tubes Paris, World Exposition Arts &amp; Techniques, 1937  </vt:lpstr>
      <vt:lpstr>Jean Tschumi Paris Souterrain, 1937 Study for the colour set of the neon tubes Archives Acm, EPF-L </vt:lpstr>
      <vt:lpstr>Leonardo da Vinci (1452-1519)   A scull sectioned circa 1489 Windsor Castle Royal Library </vt:lpstr>
      <vt:lpstr>Leonardo da Vinci (1452-1519)  Study of a skull, circa 1489, Windsor Castle, Royal Library </vt:lpstr>
      <vt:lpstr>Leonardo da Vinci (1452-1519)     Figures in coition 1493 circa   Courtesy of Her Majesty Queen Elisabeth II  </vt:lpstr>
      <vt:lpstr>Folie 48</vt:lpstr>
      <vt:lpstr>Leonardo da Vinci (1452-1519) 1490 circa    Città ideale 1490 circa   Paris, Institut de France </vt:lpstr>
      <vt:lpstr>Antonio Sant’Elia 1888-1916  Stazione d’aeroplani e treni con funicolari e ascensori su tre piani stradali  Ink on tracing paper 50 x 39 cm  Como Pinacoteca Civica</vt:lpstr>
      <vt:lpstr>Louis Favre 1826-1879  Contractor of the  Gotthard Tunnel  Xylograph wikimedia org</vt:lpstr>
      <vt:lpstr>Time table of the Gotthard Railway Company   Lithograph June 1902  Stabilimento Arti grafiche Chiattone Milano   SBB Archive, Bern </vt:lpstr>
      <vt:lpstr>Camille Ferroux pneumatic drill  anon. photographer 1875 circa       &amp; its  xylographic translation   from Aurelio Galfetti &amp; al. Progetto &amp; territorio Gli assi di transito &amp; trasformazioni (…) del Cantone TI Accademia USI 2001</vt:lpstr>
      <vt:lpstr>Louis Favre (1826 -1879) Tunnel du Gothard, sections normales de percement, 1° Galerie de direction, 2° Abbatages, 3° Cunette  From www Alpen Tunnel.de 5 May 2014 </vt:lpstr>
      <vt:lpstr>Louis Favre (1826-1879)Cunette du (illisible) 26 March 1875        From  www Alpen Tunnel.de 5 May 2014  </vt:lpstr>
      <vt:lpstr>A 3 carriage composition to activate the pneumatic drills  :  water tank + engine + trailer   Airolo entrance, c. 1879, SBB Archives, Berne   </vt:lpstr>
      <vt:lpstr>The attack of  the rock front, ideal representation of the two phases 1/ drilling with the Ferroux perforatrice activated by air compression     2/waiting for the dynamite blast  www.alpentunnel.de   5 May 2014  </vt:lpstr>
      <vt:lpstr>Stones against bullets: the Gotthard Tunnel strike, July 27-30, 1875  The shooting at Göschenen, breaking news representation  from www.gotthardbahn.ch   </vt:lpstr>
      <vt:lpstr>Typology of the accidents in the Gotthard Railway Tunnel according to the observations of Dr Fodéré &amp; to Konrad Kuoni historical analysis   www.gotthardbahn.ch , May 2014  </vt:lpstr>
      <vt:lpstr>Dealing for compensation after heavy physical damage  in the Gotthard Railway Tunnel www.gotthardbahn.ch , May 2014 </vt:lpstr>
      <vt:lpstr>Dealing for compensation after death  in the Gotthard Railway Tunnel www.gotthardbahn.ch , May 2014 </vt:lpstr>
      <vt:lpstr>Jules Descartes Férat, Mort au champ d’honneur «Death on the Field of Honour» Xylograph from Louis Figuier, Grands Tunnels &amp; Railways Métropolitains, Paris, Marpon &amp; Flammarion, 1884 </vt:lpstr>
      <vt:lpstr>Louis Figuier Grand Tunnels ibidem 1884  Nacaraviglia et Fabroso, les deux ouvriers qui ont donné le dernier coup de sonde au tunnel du Mont Saint Gothard  xylograph by  Jules Descartes Férat</vt:lpstr>
      <vt:lpstr>Karl Jauslin (1842-1904) Jubel, The embrace exchanged by the engineers Odoardo Bossi &amp; Ernest Stockalper on February 28th, 1880.      </vt:lpstr>
      <vt:lpstr>Hopeful and optimistic picture taken at Airolo, TI in anticipation of the opening of the tunnel  s.d. circa 1880    </vt:lpstr>
      <vt:lpstr>Triumphant picture taken at Airolo to prepare the patriotic opening of the Gotthard Railway Tunnel s.d. circa 1880 (?)   </vt:lpstr>
      <vt:lpstr>Vicenzo Vela, Le Vittime del Lavoro Swiss National Monument  (to the Soldat inconnu ?) 1882   </vt:lpstr>
      <vt:lpstr>Paragone   François Descoeudres  Cours d’histoire du génie civil  EPFL 1998</vt:lpstr>
      <vt:lpstr>Argante Righetti  Chart of road traffic in Central Europe, 1965  </vt:lpstr>
      <vt:lpstr>Argante Righetti Engineer   Project for the Gotthard Road Tunnel 1965 </vt:lpstr>
      <vt:lpstr>Between Amsteg &amp; Göschenen (Holy)Thursday May 17, 2012, Keystone document </vt:lpstr>
      <vt:lpstr>Source: BBC News 21 Dec 2001 Document shown for the reopening of the Gotthard Road Tunnel after the fire of 24 Oct 2001 due to the collision of two trucks  </vt:lpstr>
      <vt:lpstr>Gotthard Road Tunnel, the portal at Airolo by Rino Tami Photo Grzegorz Swiech, July 2007, Wikimedia Comons  </vt:lpstr>
      <vt:lpstr>Autostrada del Gottardo, Portal of the bridge over the Biaschina by Rino Tami From Aurelio Galfetti &amp;t al., Assi di Transito, 2001 </vt:lpstr>
      <vt:lpstr>«Pan-European Network» , Graphic UIC 2002 from www.okthepk.ca </vt:lpstr>
      <vt:lpstr>The Alptransit Gotthard Base Tunnel  A sexy project presented by AlpTransit+</vt:lpstr>
      <vt:lpstr>From km 0 to km 57 Complexity of the geological profile Document Alp Transit Gotthard AG </vt:lpstr>
      <vt:lpstr>Folie 78</vt:lpstr>
      <vt:lpstr>Folie 79</vt:lpstr>
      <vt:lpstr>Folie 80</vt:lpstr>
      <vt:lpstr>Southern portal at Erstfeld, document Alp Transit </vt:lpstr>
      <vt:lpstr>Lateral access gallery at Faido, TI  July 2000</vt:lpstr>
      <vt:lpstr>Celebration of Santa Barbara, Dec 4, 2002 </vt:lpstr>
      <vt:lpstr>Chapel at Ersfeld  Oct. 13, 2010 </vt:lpstr>
      <vt:lpstr>TBM alias Tunnel boring machine at the GBT, alias Gotthard Base Tunnel Document Alp Transit  </vt:lpstr>
      <vt:lpstr>16 June 2009, celebration in Amstein for the boring of the eastern pipe  </vt:lpstr>
      <vt:lpstr>The underground «Gotthard meridian» </vt:lpstr>
      <vt:lpstr>Assembling the LVT : Low Vibration Track  the rail is fixed to a socket of rubber plunged into a bed of concrete  Document Alp Transit Tracés N°05-06  March 2014   </vt:lpstr>
      <vt:lpstr>Erstfeld, anonymous photo, circa 2010, from Allplan Ingenieurbau</vt:lpstr>
      <vt:lpstr>Profiles of the GBT at Ersfeld, Photo Arnd Wiegmann copyright Reuters</vt:lpstr>
      <vt:lpstr>The design of the profiles </vt:lpstr>
      <vt:lpstr>The notion of infrastructure is modern. It focuses on the construction of the industrial metropolis. Antique Vitruvian crafts (hydraulics, tunnelling, mechanics) are then combined into a new polytechnic configuration.   The ensuing technology reformed the relation between centre &amp; periphery, architecture &amp; engineering, on a vast national &amp; continental scale within the capitalist concurrence of private &amp; public interests, visibility &amp; secrecy.  We face difficult problems: the ownership of the underground, the dialectical impossibility to figure out longue durée in relation to the future (or survival ?) of the industrial society.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Jaques Gubler</dc:creator>
  <cp:lastModifiedBy>Jaques Gubler</cp:lastModifiedBy>
  <cp:revision>637</cp:revision>
  <cp:lastPrinted>2014-05-11T11:08:08Z</cp:lastPrinted>
  <dcterms:created xsi:type="dcterms:W3CDTF">2014-05-19T07:25:35Z</dcterms:created>
  <dcterms:modified xsi:type="dcterms:W3CDTF">2014-05-19T07:43:14Z</dcterms:modified>
</cp:coreProperties>
</file>