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4"/>
  </p:notesMasterIdLst>
  <p:sldIdLst>
    <p:sldId id="404" r:id="rId2"/>
    <p:sldId id="432" r:id="rId3"/>
    <p:sldId id="416" r:id="rId4"/>
    <p:sldId id="420" r:id="rId5"/>
    <p:sldId id="350" r:id="rId6"/>
    <p:sldId id="436" r:id="rId7"/>
    <p:sldId id="405" r:id="rId8"/>
    <p:sldId id="411" r:id="rId9"/>
    <p:sldId id="412" r:id="rId10"/>
    <p:sldId id="430" r:id="rId11"/>
    <p:sldId id="434" r:id="rId12"/>
    <p:sldId id="435" r:id="rId13"/>
    <p:sldId id="406" r:id="rId14"/>
    <p:sldId id="433" r:id="rId15"/>
    <p:sldId id="407" r:id="rId16"/>
    <p:sldId id="408" r:id="rId17"/>
    <p:sldId id="409" r:id="rId18"/>
    <p:sldId id="410" r:id="rId19"/>
    <p:sldId id="394" r:id="rId20"/>
    <p:sldId id="274" r:id="rId21"/>
    <p:sldId id="290" r:id="rId22"/>
    <p:sldId id="277" r:id="rId23"/>
    <p:sldId id="275" r:id="rId24"/>
    <p:sldId id="359" r:id="rId25"/>
    <p:sldId id="419" r:id="rId26"/>
    <p:sldId id="360" r:id="rId27"/>
    <p:sldId id="375" r:id="rId28"/>
    <p:sldId id="370" r:id="rId29"/>
    <p:sldId id="362" r:id="rId30"/>
    <p:sldId id="364" r:id="rId31"/>
    <p:sldId id="373" r:id="rId32"/>
    <p:sldId id="374" r:id="rId33"/>
    <p:sldId id="395" r:id="rId34"/>
    <p:sldId id="344" r:id="rId35"/>
    <p:sldId id="367" r:id="rId36"/>
    <p:sldId id="355" r:id="rId37"/>
    <p:sldId id="397" r:id="rId38"/>
    <p:sldId id="313" r:id="rId39"/>
    <p:sldId id="314" r:id="rId40"/>
    <p:sldId id="400" r:id="rId41"/>
    <p:sldId id="372" r:id="rId42"/>
    <p:sldId id="378" r:id="rId43"/>
    <p:sldId id="371" r:id="rId44"/>
    <p:sldId id="386" r:id="rId45"/>
    <p:sldId id="379" r:id="rId46"/>
    <p:sldId id="382" r:id="rId47"/>
    <p:sldId id="381" r:id="rId48"/>
    <p:sldId id="421" r:id="rId49"/>
    <p:sldId id="383" r:id="rId50"/>
    <p:sldId id="341" r:id="rId51"/>
    <p:sldId id="398" r:id="rId52"/>
    <p:sldId id="315" r:id="rId53"/>
    <p:sldId id="403" r:id="rId54"/>
    <p:sldId id="321" r:id="rId55"/>
    <p:sldId id="316" r:id="rId56"/>
    <p:sldId id="328" r:id="rId57"/>
    <p:sldId id="317" r:id="rId58"/>
    <p:sldId id="322" r:id="rId59"/>
    <p:sldId id="323" r:id="rId60"/>
    <p:sldId id="326" r:id="rId61"/>
    <p:sldId id="428" r:id="rId62"/>
    <p:sldId id="330" r:id="rId63"/>
    <p:sldId id="325" r:id="rId64"/>
    <p:sldId id="324" r:id="rId65"/>
    <p:sldId id="423" r:id="rId66"/>
    <p:sldId id="424" r:id="rId67"/>
    <p:sldId id="425" r:id="rId68"/>
    <p:sldId id="426" r:id="rId69"/>
    <p:sldId id="427" r:id="rId70"/>
    <p:sldId id="422" r:id="rId71"/>
    <p:sldId id="429" r:id="rId72"/>
    <p:sldId id="343" r:id="rId73"/>
  </p:sldIdLst>
  <p:sldSz cx="9144000" cy="6858000" type="screen4x3"/>
  <p:notesSz cx="6858000" cy="9144000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910" autoAdjust="0"/>
    <p:restoredTop sz="96014" autoAdjust="0"/>
  </p:normalViewPr>
  <p:slideViewPr>
    <p:cSldViewPr snapToObjects="1">
      <p:cViewPr>
        <p:scale>
          <a:sx n="129" d="100"/>
          <a:sy n="129" d="100"/>
        </p:scale>
        <p:origin x="856" y="4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0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73" Type="http://schemas.openxmlformats.org/officeDocument/2006/relationships/slide" Target="slides/slide72.xml"/><Relationship Id="rId74" Type="http://schemas.openxmlformats.org/officeDocument/2006/relationships/notesMaster" Target="notesMasters/notesMaster1.xml"/><Relationship Id="rId75" Type="http://schemas.openxmlformats.org/officeDocument/2006/relationships/presProps" Target="presProps.xml"/><Relationship Id="rId76" Type="http://schemas.openxmlformats.org/officeDocument/2006/relationships/viewProps" Target="viewProps.xml"/><Relationship Id="rId77" Type="http://schemas.openxmlformats.org/officeDocument/2006/relationships/theme" Target="theme/theme1.xml"/><Relationship Id="rId78" Type="http://schemas.openxmlformats.org/officeDocument/2006/relationships/tableStyles" Target="tableStyles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17D2AB-78EA-EE47-A181-F63EF69D7316}" type="datetimeFigureOut">
              <a:rPr lang="de-DE" smtClean="0"/>
              <a:pPr/>
              <a:t>30.07.21</a:t>
            </a:fld>
            <a:endParaRPr lang="it-I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H" smtClean="0"/>
              <a:t>Mastertextformat bearbeiten</a:t>
            </a:r>
          </a:p>
          <a:p>
            <a:pPr lvl="1"/>
            <a:r>
              <a:rPr lang="fr-CH" smtClean="0"/>
              <a:t>Zweite Ebene</a:t>
            </a:r>
          </a:p>
          <a:p>
            <a:pPr lvl="2"/>
            <a:r>
              <a:rPr lang="fr-CH" smtClean="0"/>
              <a:t>Dritte Ebene</a:t>
            </a:r>
          </a:p>
          <a:p>
            <a:pPr lvl="3"/>
            <a:r>
              <a:rPr lang="fr-CH" smtClean="0"/>
              <a:t>Vierte Ebene</a:t>
            </a:r>
          </a:p>
          <a:p>
            <a:pPr lvl="4"/>
            <a:r>
              <a:rPr lang="fr-CH" smtClean="0"/>
              <a:t>Fünfte Ebene</a:t>
            </a:r>
            <a:endParaRPr lang="it-I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49016B-E0AA-2748-90D9-8A3D528A50AA}" type="slidenum">
              <a:rPr lang="it-IT" smtClean="0"/>
              <a:pPr/>
              <a:t>‹#›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49016B-E0AA-2748-90D9-8A3D528A50AA}" type="slidenum">
              <a:rPr lang="it-IT" smtClean="0"/>
              <a:pPr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14228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49016B-E0AA-2748-90D9-8A3D528A50AA}" type="slidenum">
              <a:rPr lang="it-IT" smtClean="0"/>
              <a:pPr/>
              <a:t>26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795841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49016B-E0AA-2748-90D9-8A3D528A50AA}" type="slidenum">
              <a:rPr lang="it-IT" smtClean="0"/>
              <a:pPr/>
              <a:t>40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586478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49016B-E0AA-2748-90D9-8A3D528A50AA}" type="slidenum">
              <a:rPr lang="it-IT" smtClean="0"/>
              <a:pPr/>
              <a:t>49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997199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Granaio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49016B-E0AA-2748-90D9-8A3D528A50AA}" type="slidenum">
              <a:rPr lang="it-IT" smtClean="0"/>
              <a:pPr/>
              <a:t>58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572448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49016B-E0AA-2748-90D9-8A3D528A50AA}" type="slidenum">
              <a:rPr lang="it-IT" smtClean="0"/>
              <a:pPr/>
              <a:t>59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965183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49016B-E0AA-2748-90D9-8A3D528A50AA}" type="slidenum">
              <a:rPr lang="it-IT" smtClean="0"/>
              <a:pPr/>
              <a:t>62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438149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CH" smtClean="0"/>
              <a:t>Mastertitelformat bearbeiten</a:t>
            </a:r>
            <a:endParaRPr lang="it-I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CH" smtClean="0"/>
              <a:t>Master-Untertitelformat bearbeiten</a:t>
            </a:r>
            <a:endParaRPr lang="it-I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CB6E9-5420-1D42-AAF3-98D7B447455E}" type="datetimeFigureOut">
              <a:rPr lang="de-DE" smtClean="0"/>
              <a:pPr/>
              <a:t>30.07.21</a:t>
            </a:fld>
            <a:endParaRPr lang="it-I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34B9A-26E1-8945-90C8-4D225DB4FD9C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anchor="b">
            <a:normAutofit/>
          </a:bodyPr>
          <a:lstStyle>
            <a:lvl1pPr>
              <a:defRPr sz="2000">
                <a:latin typeface="Baskerville"/>
                <a:cs typeface="Baskerville"/>
              </a:defRPr>
            </a:lvl1pPr>
          </a:lstStyle>
          <a:p>
            <a:r>
              <a:rPr lang="fr-CH" dirty="0" smtClean="0"/>
              <a:t>Dida</a:t>
            </a:r>
            <a:endParaRPr lang="it-IT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CB6E9-5420-1D42-AAF3-98D7B447455E}" type="datetimeFigureOut">
              <a:rPr lang="de-DE" smtClean="0"/>
              <a:pPr/>
              <a:t>30.07.21</a:t>
            </a:fld>
            <a:endParaRPr lang="it-I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34B9A-26E1-8945-90C8-4D225DB4FD9C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CH" smtClean="0"/>
              <a:t>Mastertitelformat bearbeiten</a:t>
            </a:r>
            <a:endParaRPr lang="it-I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H" smtClean="0"/>
              <a:t>Mastertextformat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CB6E9-5420-1D42-AAF3-98D7B447455E}" type="datetimeFigureOut">
              <a:rPr lang="de-DE" smtClean="0"/>
              <a:pPr/>
              <a:t>30.07.21</a:t>
            </a:fld>
            <a:endParaRPr lang="it-I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34B9A-26E1-8945-90C8-4D225DB4FD9C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mtClean="0"/>
              <a:t>Mastertitelformat bearbeiten</a:t>
            </a:r>
            <a:endParaRPr lang="it-I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CH" smtClean="0"/>
              <a:t>Mastertextformat bearbeiten</a:t>
            </a:r>
          </a:p>
          <a:p>
            <a:pPr lvl="1"/>
            <a:r>
              <a:rPr lang="fr-CH" smtClean="0"/>
              <a:t>Zweite Ebene</a:t>
            </a:r>
          </a:p>
          <a:p>
            <a:pPr lvl="2"/>
            <a:r>
              <a:rPr lang="fr-CH" smtClean="0"/>
              <a:t>Dritte Ebene</a:t>
            </a:r>
          </a:p>
          <a:p>
            <a:pPr lvl="3"/>
            <a:r>
              <a:rPr lang="fr-CH" smtClean="0"/>
              <a:t>Vierte Ebene</a:t>
            </a:r>
          </a:p>
          <a:p>
            <a:pPr lvl="4"/>
            <a:r>
              <a:rPr lang="fr-CH" smtClean="0"/>
              <a:t>Fünfte Ebene</a:t>
            </a:r>
            <a:endParaRPr lang="it-I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CH" smtClean="0"/>
              <a:t>Mastertextformat bearbeiten</a:t>
            </a:r>
          </a:p>
          <a:p>
            <a:pPr lvl="1"/>
            <a:r>
              <a:rPr lang="fr-CH" smtClean="0"/>
              <a:t>Zweite Ebene</a:t>
            </a:r>
          </a:p>
          <a:p>
            <a:pPr lvl="2"/>
            <a:r>
              <a:rPr lang="fr-CH" smtClean="0"/>
              <a:t>Dritte Ebene</a:t>
            </a:r>
          </a:p>
          <a:p>
            <a:pPr lvl="3"/>
            <a:r>
              <a:rPr lang="fr-CH" smtClean="0"/>
              <a:t>Vierte Ebene</a:t>
            </a:r>
          </a:p>
          <a:p>
            <a:pPr lvl="4"/>
            <a:r>
              <a:rPr lang="fr-CH" smtClean="0"/>
              <a:t>Fünfte Ebene</a:t>
            </a:r>
            <a:endParaRPr lang="it-I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CB6E9-5420-1D42-AAF3-98D7B447455E}" type="datetimeFigureOut">
              <a:rPr lang="de-DE" smtClean="0"/>
              <a:pPr/>
              <a:t>30.07.21</a:t>
            </a:fld>
            <a:endParaRPr lang="it-I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34B9A-26E1-8945-90C8-4D225DB4FD9C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CH" smtClean="0"/>
              <a:t>Mastertitelformat bearbeiten</a:t>
            </a:r>
            <a:endParaRPr lang="it-I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H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CH" smtClean="0"/>
              <a:t>Mastertextformat bearbeiten</a:t>
            </a:r>
          </a:p>
          <a:p>
            <a:pPr lvl="1"/>
            <a:r>
              <a:rPr lang="fr-CH" smtClean="0"/>
              <a:t>Zweite Ebene</a:t>
            </a:r>
          </a:p>
          <a:p>
            <a:pPr lvl="2"/>
            <a:r>
              <a:rPr lang="fr-CH" smtClean="0"/>
              <a:t>Dritte Ebene</a:t>
            </a:r>
          </a:p>
          <a:p>
            <a:pPr lvl="3"/>
            <a:r>
              <a:rPr lang="fr-CH" smtClean="0"/>
              <a:t>Vierte Ebene</a:t>
            </a:r>
          </a:p>
          <a:p>
            <a:pPr lvl="4"/>
            <a:r>
              <a:rPr lang="fr-CH" smtClean="0"/>
              <a:t>Fünfte Ebene</a:t>
            </a:r>
            <a:endParaRPr lang="it-I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H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CH" smtClean="0"/>
              <a:t>Mastertextformat bearbeiten</a:t>
            </a:r>
          </a:p>
          <a:p>
            <a:pPr lvl="1"/>
            <a:r>
              <a:rPr lang="fr-CH" smtClean="0"/>
              <a:t>Zweite Ebene</a:t>
            </a:r>
          </a:p>
          <a:p>
            <a:pPr lvl="2"/>
            <a:r>
              <a:rPr lang="fr-CH" smtClean="0"/>
              <a:t>Dritte Ebene</a:t>
            </a:r>
          </a:p>
          <a:p>
            <a:pPr lvl="3"/>
            <a:r>
              <a:rPr lang="fr-CH" smtClean="0"/>
              <a:t>Vierte Ebene</a:t>
            </a:r>
          </a:p>
          <a:p>
            <a:pPr lvl="4"/>
            <a:r>
              <a:rPr lang="fr-CH" smtClean="0"/>
              <a:t>Fünfte Ebene</a:t>
            </a:r>
            <a:endParaRPr lang="it-I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CB6E9-5420-1D42-AAF3-98D7B447455E}" type="datetimeFigureOut">
              <a:rPr lang="de-DE" smtClean="0"/>
              <a:pPr/>
              <a:t>30.07.21</a:t>
            </a:fld>
            <a:endParaRPr lang="it-I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34B9A-26E1-8945-90C8-4D225DB4FD9C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mtClean="0"/>
              <a:t>Mastertitelformat bearbeiten</a:t>
            </a:r>
            <a:endParaRPr lang="it-I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CB6E9-5420-1D42-AAF3-98D7B447455E}" type="datetimeFigureOut">
              <a:rPr lang="de-DE" smtClean="0"/>
              <a:pPr/>
              <a:t>30.07.21</a:t>
            </a:fld>
            <a:endParaRPr lang="it-I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34B9A-26E1-8945-90C8-4D225DB4FD9C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CB6E9-5420-1D42-AAF3-98D7B447455E}" type="datetimeFigureOut">
              <a:rPr lang="de-DE" smtClean="0"/>
              <a:pPr/>
              <a:t>30.07.21</a:t>
            </a:fld>
            <a:endParaRPr lang="it-I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34B9A-26E1-8945-90C8-4D225DB4FD9C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CH" smtClean="0"/>
              <a:t>Mastertitelformat bearbeiten</a:t>
            </a:r>
            <a:endParaRPr lang="it-I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H" smtClean="0"/>
              <a:t>Mastertextformat bearbeiten</a:t>
            </a:r>
          </a:p>
          <a:p>
            <a:pPr lvl="1"/>
            <a:r>
              <a:rPr lang="fr-CH" smtClean="0"/>
              <a:t>Zweite Ebene</a:t>
            </a:r>
          </a:p>
          <a:p>
            <a:pPr lvl="2"/>
            <a:r>
              <a:rPr lang="fr-CH" smtClean="0"/>
              <a:t>Dritte Ebene</a:t>
            </a:r>
          </a:p>
          <a:p>
            <a:pPr lvl="3"/>
            <a:r>
              <a:rPr lang="fr-CH" smtClean="0"/>
              <a:t>Vierte Ebene</a:t>
            </a:r>
          </a:p>
          <a:p>
            <a:pPr lvl="4"/>
            <a:r>
              <a:rPr lang="fr-CH" smtClean="0"/>
              <a:t>Fünfte Ebene</a:t>
            </a:r>
            <a:endParaRPr lang="it-I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CH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CB6E9-5420-1D42-AAF3-98D7B447455E}" type="datetimeFigureOut">
              <a:rPr lang="de-DE" smtClean="0"/>
              <a:pPr/>
              <a:t>30.07.21</a:t>
            </a:fld>
            <a:endParaRPr lang="it-I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34B9A-26E1-8945-90C8-4D225DB4FD9C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CH" smtClean="0"/>
              <a:t>Mastertitelformat bearbeiten</a:t>
            </a:r>
            <a:endParaRPr lang="it-I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CH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CB6E9-5420-1D42-AAF3-98D7B447455E}" type="datetimeFigureOut">
              <a:rPr lang="de-DE" smtClean="0"/>
              <a:pPr/>
              <a:t>30.07.21</a:t>
            </a:fld>
            <a:endParaRPr lang="it-I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34B9A-26E1-8945-90C8-4D225DB4FD9C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mtClean="0"/>
              <a:t>Mastertitelformat bearbeiten</a:t>
            </a:r>
            <a:endParaRPr lang="it-I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CH" smtClean="0"/>
              <a:t>Mastertextformat bearbeiten</a:t>
            </a:r>
          </a:p>
          <a:p>
            <a:pPr lvl="1"/>
            <a:r>
              <a:rPr lang="fr-CH" smtClean="0"/>
              <a:t>Zweite Ebene</a:t>
            </a:r>
          </a:p>
          <a:p>
            <a:pPr lvl="2"/>
            <a:r>
              <a:rPr lang="fr-CH" smtClean="0"/>
              <a:t>Dritte Ebene</a:t>
            </a:r>
          </a:p>
          <a:p>
            <a:pPr lvl="3"/>
            <a:r>
              <a:rPr lang="fr-CH" smtClean="0"/>
              <a:t>Vierte Ebene</a:t>
            </a:r>
          </a:p>
          <a:p>
            <a:pPr lvl="4"/>
            <a:r>
              <a:rPr lang="fr-CH" smtClean="0"/>
              <a:t>Fünfte Ebene</a:t>
            </a:r>
            <a:endParaRPr lang="it-I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CB6E9-5420-1D42-AAF3-98D7B447455E}" type="datetimeFigureOut">
              <a:rPr lang="de-DE" smtClean="0"/>
              <a:pPr/>
              <a:t>30.07.21</a:t>
            </a:fld>
            <a:endParaRPr lang="it-I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34B9A-26E1-8945-90C8-4D225DB4FD9C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CH" smtClean="0"/>
              <a:t>Mastertitelformat bearbeiten</a:t>
            </a:r>
            <a:endParaRPr lang="it-I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CH" smtClean="0"/>
              <a:t>Mastertextformat bearbeiten</a:t>
            </a:r>
          </a:p>
          <a:p>
            <a:pPr lvl="1"/>
            <a:r>
              <a:rPr lang="fr-CH" smtClean="0"/>
              <a:t>Zweite Ebene</a:t>
            </a:r>
          </a:p>
          <a:p>
            <a:pPr lvl="2"/>
            <a:r>
              <a:rPr lang="fr-CH" smtClean="0"/>
              <a:t>Dritte Ebene</a:t>
            </a:r>
          </a:p>
          <a:p>
            <a:pPr lvl="3"/>
            <a:r>
              <a:rPr lang="fr-CH" smtClean="0"/>
              <a:t>Vierte Ebene</a:t>
            </a:r>
          </a:p>
          <a:p>
            <a:pPr lvl="4"/>
            <a:r>
              <a:rPr lang="fr-CH" smtClean="0"/>
              <a:t>Fünfte Ebene</a:t>
            </a:r>
            <a:endParaRPr lang="it-I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CB6E9-5420-1D42-AAF3-98D7B447455E}" type="datetimeFigureOut">
              <a:rPr lang="de-DE" smtClean="0"/>
              <a:pPr/>
              <a:t>30.07.21</a:t>
            </a:fld>
            <a:endParaRPr lang="it-I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34B9A-26E1-8945-90C8-4D225DB4FD9C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536E8AE-514A-1349-A667-5F3D7EB0534E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785439232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H" smtClean="0"/>
              <a:t>Mastertitelformat bearbeiten</a:t>
            </a:r>
            <a:endParaRPr lang="it-I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H" smtClean="0"/>
              <a:t>Mastertextformat bearbeiten</a:t>
            </a:r>
          </a:p>
          <a:p>
            <a:pPr lvl="1"/>
            <a:r>
              <a:rPr lang="fr-CH" smtClean="0"/>
              <a:t>Zweite Ebene</a:t>
            </a:r>
          </a:p>
          <a:p>
            <a:pPr lvl="2"/>
            <a:r>
              <a:rPr lang="fr-CH" smtClean="0"/>
              <a:t>Dritte Ebene</a:t>
            </a:r>
          </a:p>
          <a:p>
            <a:pPr lvl="3"/>
            <a:r>
              <a:rPr lang="fr-CH" smtClean="0"/>
              <a:t>Vierte Ebene</a:t>
            </a:r>
          </a:p>
          <a:p>
            <a:pPr lvl="4"/>
            <a:r>
              <a:rPr lang="fr-CH" smtClean="0"/>
              <a:t>Fünfte Ebene</a:t>
            </a:r>
            <a:endParaRPr lang="it-I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7CB6E9-5420-1D42-AAF3-98D7B447455E}" type="datetimeFigureOut">
              <a:rPr lang="de-DE" smtClean="0"/>
              <a:pPr/>
              <a:t>30.07.21</a:t>
            </a:fld>
            <a:endParaRPr lang="it-I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E34B9A-26E1-8945-90C8-4D225DB4FD9C}" type="slidenum">
              <a:rPr lang="it-IT" smtClean="0"/>
              <a:pPr/>
              <a:t>‹#›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Relationship Id="rId3" Type="http://schemas.openxmlformats.org/officeDocument/2006/relationships/image" Target="../media/image12.tif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6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jpe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8.jp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jp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jp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jpe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jp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jp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JP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JP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JP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7.jp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jpeg"/><Relationship Id="rId3" Type="http://schemas.openxmlformats.org/officeDocument/2006/relationships/image" Target="../media/image49.tiff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0.jpe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1.jpe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2.jpe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3.jpe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4.jpe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5.jpe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6.jpe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7.jpe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8.jpe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jpeg"/><Relationship Id="rId3" Type="http://schemas.openxmlformats.org/officeDocument/2006/relationships/image" Target="../media/image49.tiff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9.jpe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0.jpe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1.jpe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2.JP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3.JP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4.JPG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5.JPG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g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g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g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867400" y="274638"/>
            <a:ext cx="2819400" cy="2239962"/>
          </a:xfrm>
        </p:spPr>
        <p:txBody>
          <a:bodyPr/>
          <a:lstStyle/>
          <a:p>
            <a:endParaRPr lang="it-IT" dirty="0"/>
          </a:p>
        </p:txBody>
      </p:sp>
      <p:pic>
        <p:nvPicPr>
          <p:cNvPr id="4" name="Bild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2843808" y="997327"/>
            <a:ext cx="36576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 smtClean="0">
                <a:solidFill>
                  <a:srgbClr val="FF0000"/>
                </a:solidFill>
                <a:effectLst>
                  <a:outerShdw blurRad="50800" dist="38100" dir="2700000" algn="br">
                    <a:srgbClr val="000000">
                      <a:alpha val="43000"/>
                    </a:srgbClr>
                  </a:outerShdw>
                </a:effectLst>
                <a:latin typeface="Baskerville"/>
                <a:cs typeface="Baskerville"/>
              </a:rPr>
              <a:t>Di palo in frasca :</a:t>
            </a:r>
          </a:p>
          <a:p>
            <a:r>
              <a:rPr lang="it-IT" sz="3200" b="1" dirty="0" smtClean="0">
                <a:solidFill>
                  <a:srgbClr val="FF0000"/>
                </a:solidFill>
                <a:effectLst>
                  <a:outerShdw blurRad="50800" dist="38100" dir="2700000" algn="br">
                    <a:srgbClr val="000000">
                      <a:alpha val="43000"/>
                    </a:srgbClr>
                  </a:outerShdw>
                </a:effectLst>
                <a:latin typeface="Baskerville"/>
                <a:cs typeface="Baskerville"/>
              </a:rPr>
              <a:t> </a:t>
            </a:r>
          </a:p>
          <a:p>
            <a:r>
              <a:rPr lang="it-IT" sz="3200" b="1" dirty="0" smtClean="0">
                <a:solidFill>
                  <a:srgbClr val="FF0000"/>
                </a:solidFill>
                <a:effectLst>
                  <a:outerShdw blurRad="50800" dist="38100" dir="2700000" algn="br">
                    <a:srgbClr val="000000">
                      <a:alpha val="43000"/>
                    </a:srgbClr>
                  </a:outerShdw>
                </a:effectLst>
                <a:latin typeface="Baskerville"/>
                <a:cs typeface="Baskerville"/>
              </a:rPr>
              <a:t>architettura &amp; giardino</a:t>
            </a:r>
          </a:p>
          <a:p>
            <a:r>
              <a:rPr lang="it-IT" sz="3200" b="1" dirty="0" smtClean="0">
                <a:solidFill>
                  <a:srgbClr val="FF0000"/>
                </a:solidFill>
                <a:effectLst>
                  <a:outerShdw blurRad="50800" dist="38100" dir="2700000" algn="br">
                    <a:srgbClr val="000000">
                      <a:alpha val="43000"/>
                    </a:srgbClr>
                  </a:outerShdw>
                </a:effectLst>
                <a:latin typeface="Baskerville"/>
                <a:cs typeface="Baskerville"/>
              </a:rPr>
              <a:t>zoologico </a:t>
            </a:r>
          </a:p>
          <a:p>
            <a:endParaRPr lang="it-IT" sz="3200" b="1" dirty="0" smtClean="0">
              <a:solidFill>
                <a:srgbClr val="FF0000"/>
              </a:solidFill>
              <a:effectLst>
                <a:outerShdw blurRad="50800" dist="38100" dir="2700000" algn="br">
                  <a:srgbClr val="000000">
                    <a:alpha val="43000"/>
                  </a:srgbClr>
                </a:outerShdw>
              </a:effectLst>
              <a:latin typeface="Baskerville"/>
              <a:cs typeface="Baskerville"/>
            </a:endParaRPr>
          </a:p>
          <a:p>
            <a:r>
              <a:rPr lang="it-IT" sz="3200" b="1" dirty="0" smtClean="0">
                <a:solidFill>
                  <a:srgbClr val="FF0000"/>
                </a:solidFill>
                <a:effectLst>
                  <a:outerShdw blurRad="50800" dist="38100" dir="2700000" algn="br">
                    <a:srgbClr val="000000">
                      <a:alpha val="43000"/>
                    </a:srgbClr>
                  </a:outerShdw>
                </a:effectLst>
                <a:latin typeface="Baskerville"/>
                <a:cs typeface="Baskerville"/>
              </a:rPr>
              <a:t>Ipotesi recenti per</a:t>
            </a:r>
          </a:p>
          <a:p>
            <a:r>
              <a:rPr lang="it-IT" sz="3200" b="1" dirty="0" smtClean="0">
                <a:solidFill>
                  <a:srgbClr val="FF0000"/>
                </a:solidFill>
                <a:effectLst>
                  <a:outerShdw blurRad="50800" dist="38100" dir="2700000" algn="br">
                    <a:srgbClr val="000000">
                      <a:alpha val="43000"/>
                    </a:srgbClr>
                  </a:outerShdw>
                </a:effectLst>
                <a:latin typeface="Baskerville"/>
                <a:cs typeface="Baskerville"/>
              </a:rPr>
              <a:t>Luigi </a:t>
            </a:r>
            <a:r>
              <a:rPr lang="it-IT" sz="3200" b="1" dirty="0" err="1" smtClean="0">
                <a:solidFill>
                  <a:srgbClr val="FF0000"/>
                </a:solidFill>
                <a:effectLst>
                  <a:outerShdw blurRad="50800" dist="38100" dir="2700000" algn="br">
                    <a:srgbClr val="000000">
                      <a:alpha val="43000"/>
                    </a:srgbClr>
                  </a:outerShdw>
                </a:effectLst>
                <a:latin typeface="Baskerville"/>
                <a:cs typeface="Baskerville"/>
              </a:rPr>
              <a:t>Snozzi</a:t>
            </a:r>
            <a:r>
              <a:rPr lang="it-IT" sz="3200" b="1" dirty="0" smtClean="0">
                <a:solidFill>
                  <a:srgbClr val="FF0000"/>
                </a:solidFill>
                <a:effectLst>
                  <a:outerShdw blurRad="50800" dist="38100" dir="2700000" algn="br">
                    <a:srgbClr val="000000">
                      <a:alpha val="43000"/>
                    </a:srgbClr>
                  </a:outerShdw>
                </a:effectLst>
                <a:latin typeface="Baskerville"/>
                <a:cs typeface="Baskerville"/>
              </a:rPr>
              <a:t> </a:t>
            </a:r>
          </a:p>
          <a:p>
            <a:endParaRPr lang="it-IT" sz="3200" b="1" dirty="0" smtClean="0">
              <a:solidFill>
                <a:srgbClr val="FF0000"/>
              </a:solidFill>
              <a:effectLst>
                <a:outerShdw blurRad="50800" dist="38100" dir="2700000" algn="br">
                  <a:srgbClr val="000000">
                    <a:alpha val="43000"/>
                  </a:srgbClr>
                </a:outerShdw>
              </a:effectLst>
              <a:latin typeface="Baskerville"/>
              <a:cs typeface="Baskerville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6781800" y="5537537"/>
            <a:ext cx="1981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 smtClean="0">
                <a:solidFill>
                  <a:schemeClr val="bg2"/>
                </a:solidFill>
                <a:effectLst>
                  <a:outerShdw blurRad="50800" dist="38100" dir="2700000" algn="br">
                    <a:srgbClr val="000000">
                      <a:alpha val="43000"/>
                    </a:srgbClr>
                  </a:outerShdw>
                </a:effectLst>
                <a:latin typeface="Baskerville"/>
                <a:cs typeface="Baskerville"/>
              </a:rPr>
              <a:t>Luglio 2021</a:t>
            </a:r>
          </a:p>
          <a:p>
            <a:r>
              <a:rPr lang="it-IT" sz="2000" dirty="0" smtClean="0">
                <a:solidFill>
                  <a:schemeClr val="bg2"/>
                </a:solidFill>
                <a:effectLst>
                  <a:outerShdw blurRad="50800" dist="38100" dir="2700000" algn="br">
                    <a:srgbClr val="000000">
                      <a:alpha val="43000"/>
                    </a:srgbClr>
                  </a:outerShdw>
                </a:effectLst>
                <a:latin typeface="Baskerville"/>
                <a:cs typeface="Baskerville"/>
              </a:rPr>
              <a:t>Jacques </a:t>
            </a:r>
            <a:r>
              <a:rPr lang="it-IT" sz="2000" dirty="0" err="1" smtClean="0">
                <a:solidFill>
                  <a:schemeClr val="bg2"/>
                </a:solidFill>
                <a:effectLst>
                  <a:outerShdw blurRad="50800" dist="38100" dir="2700000" algn="br">
                    <a:srgbClr val="000000">
                      <a:alpha val="43000"/>
                    </a:srgbClr>
                  </a:outerShdw>
                </a:effectLst>
                <a:latin typeface="Baskerville"/>
                <a:cs typeface="Baskerville"/>
              </a:rPr>
              <a:t>Gubler</a:t>
            </a:r>
            <a:endParaRPr lang="it-IT" sz="2000" dirty="0" smtClean="0">
              <a:solidFill>
                <a:schemeClr val="bg2"/>
              </a:solidFill>
              <a:effectLst>
                <a:outerShdw blurRad="50800" dist="38100" dir="2700000" algn="br">
                  <a:srgbClr val="000000">
                    <a:alpha val="43000"/>
                  </a:srgbClr>
                </a:outerShdw>
              </a:effectLst>
              <a:latin typeface="Baskerville"/>
              <a:cs typeface="Baskerville"/>
            </a:endParaRPr>
          </a:p>
          <a:p>
            <a:r>
              <a:rPr lang="it-IT" sz="2000" dirty="0" smtClean="0">
                <a:solidFill>
                  <a:schemeClr val="bg2"/>
                </a:solidFill>
                <a:effectLst>
                  <a:outerShdw blurRad="50800" dist="38100" dir="2700000" algn="br">
                    <a:srgbClr val="000000">
                      <a:alpha val="43000"/>
                    </a:srgbClr>
                  </a:outerShdw>
                </a:effectLst>
                <a:latin typeface="Baskerville"/>
                <a:cs typeface="Baskerville"/>
              </a:rPr>
              <a:t>Ricardo </a:t>
            </a:r>
            <a:r>
              <a:rPr lang="it-IT" sz="2000" dirty="0" err="1" smtClean="0">
                <a:solidFill>
                  <a:schemeClr val="bg2"/>
                </a:solidFill>
                <a:effectLst>
                  <a:outerShdw blurRad="50800" dist="38100" dir="2700000" algn="br">
                    <a:srgbClr val="000000">
                      <a:alpha val="43000"/>
                    </a:srgbClr>
                  </a:outerShdw>
                </a:effectLst>
                <a:latin typeface="Baskerville"/>
                <a:cs typeface="Baskerville"/>
              </a:rPr>
              <a:t>Simian</a:t>
            </a:r>
            <a:r>
              <a:rPr lang="it-IT" sz="2000" dirty="0" smtClean="0">
                <a:solidFill>
                  <a:schemeClr val="bg2"/>
                </a:solidFill>
                <a:effectLst>
                  <a:outerShdw blurRad="50800" dist="38100" dir="2700000" algn="br">
                    <a:srgbClr val="000000">
                      <a:alpha val="43000"/>
                    </a:srgbClr>
                  </a:outerShdw>
                </a:effectLst>
                <a:latin typeface="Baskerville"/>
                <a:cs typeface="Baskerville"/>
              </a:rPr>
              <a:t> </a:t>
            </a:r>
          </a:p>
          <a:p>
            <a:endParaRPr lang="it-IT" sz="20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29543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6016" y="620688"/>
            <a:ext cx="3826768" cy="5904656"/>
          </a:xfrm>
        </p:spPr>
        <p:txBody>
          <a:bodyPr>
            <a:normAutofit/>
          </a:bodyPr>
          <a:lstStyle/>
          <a:p>
            <a:pPr algn="l"/>
            <a:r>
              <a:rPr lang="it-IT" sz="2400" dirty="0" smtClean="0">
                <a:latin typeface="Baskerville" charset="0"/>
                <a:ea typeface="Baskerville" charset="0"/>
                <a:cs typeface="Baskerville" charset="0"/>
              </a:rPr>
              <a:t>Dappertutto animali scompaiono. Nei </a:t>
            </a:r>
            <a:r>
              <a:rPr lang="it-IT" sz="2400" dirty="0">
                <a:latin typeface="Baskerville" charset="0"/>
                <a:ea typeface="Baskerville" charset="0"/>
                <a:cs typeface="Baskerville" charset="0"/>
              </a:rPr>
              <a:t>g</a:t>
            </a:r>
            <a:r>
              <a:rPr lang="it-IT" sz="2400" dirty="0" smtClean="0">
                <a:latin typeface="Baskerville" charset="0"/>
                <a:ea typeface="Baskerville" charset="0"/>
                <a:cs typeface="Baskerville" charset="0"/>
              </a:rPr>
              <a:t>iardini zoologici loro costituiscono il monumento vivente della loro scomparsa.</a:t>
            </a:r>
            <a:r>
              <a:rPr lang="it-IT" sz="2400" dirty="0">
                <a:latin typeface="Baskerville" charset="0"/>
                <a:ea typeface="Baskerville" charset="0"/>
                <a:cs typeface="Baskerville" charset="0"/>
              </a:rPr>
              <a:t/>
            </a:r>
            <a:br>
              <a:rPr lang="it-IT" sz="2400" dirty="0">
                <a:latin typeface="Baskerville" charset="0"/>
                <a:ea typeface="Baskerville" charset="0"/>
                <a:cs typeface="Baskerville" charset="0"/>
              </a:rPr>
            </a:br>
            <a:r>
              <a:rPr lang="it-IT" sz="2400" dirty="0" smtClean="0">
                <a:latin typeface="Baskerville" charset="0"/>
                <a:ea typeface="Baskerville" charset="0"/>
                <a:cs typeface="Baskerville" charset="0"/>
              </a:rPr>
              <a:t/>
            </a:r>
            <a:br>
              <a:rPr lang="it-IT" sz="2400" dirty="0" smtClean="0">
                <a:latin typeface="Baskerville" charset="0"/>
                <a:ea typeface="Baskerville" charset="0"/>
                <a:cs typeface="Baskerville" charset="0"/>
              </a:rPr>
            </a:br>
            <a:r>
              <a:rPr lang="it-IT" sz="2400" dirty="0">
                <a:latin typeface="Baskerville" charset="0"/>
                <a:ea typeface="Baskerville" charset="0"/>
                <a:cs typeface="Baskerville" charset="0"/>
              </a:rPr>
              <a:t/>
            </a:r>
            <a:br>
              <a:rPr lang="it-IT" sz="2400" dirty="0">
                <a:latin typeface="Baskerville" charset="0"/>
                <a:ea typeface="Baskerville" charset="0"/>
                <a:cs typeface="Baskerville" charset="0"/>
              </a:rPr>
            </a:br>
            <a:r>
              <a:rPr lang="it-IT" sz="2400" dirty="0" smtClean="0">
                <a:latin typeface="Baskerville" charset="0"/>
                <a:ea typeface="Baskerville" charset="0"/>
                <a:cs typeface="Baskerville" charset="0"/>
              </a:rPr>
              <a:t>John Berger, </a:t>
            </a:r>
            <a:r>
              <a:rPr lang="it-IT" sz="2400" i="1" dirty="0" err="1" smtClean="0">
                <a:latin typeface="Baskerville" charset="0"/>
                <a:ea typeface="Baskerville" charset="0"/>
                <a:cs typeface="Baskerville" charset="0"/>
              </a:rPr>
              <a:t>Why</a:t>
            </a:r>
            <a:r>
              <a:rPr lang="it-IT" sz="2400" i="1" dirty="0" smtClean="0">
                <a:latin typeface="Baskerville" charset="0"/>
                <a:ea typeface="Baskerville" charset="0"/>
                <a:cs typeface="Baskerville" charset="0"/>
              </a:rPr>
              <a:t> Look </a:t>
            </a:r>
            <a:r>
              <a:rPr lang="it-IT" sz="2400" i="1" dirty="0" err="1" smtClean="0">
                <a:latin typeface="Baskerville" charset="0"/>
                <a:ea typeface="Baskerville" charset="0"/>
                <a:cs typeface="Baskerville" charset="0"/>
              </a:rPr>
              <a:t>at</a:t>
            </a:r>
            <a:r>
              <a:rPr lang="it-IT" sz="2400" i="1" dirty="0" smtClean="0">
                <a:latin typeface="Baskerville" charset="0"/>
                <a:ea typeface="Baskerville" charset="0"/>
                <a:cs typeface="Baskerville" charset="0"/>
              </a:rPr>
              <a:t> Animals ?</a:t>
            </a:r>
            <a:br>
              <a:rPr lang="it-IT" sz="2400" i="1" dirty="0" smtClean="0">
                <a:latin typeface="Baskerville" charset="0"/>
                <a:ea typeface="Baskerville" charset="0"/>
                <a:cs typeface="Baskerville" charset="0"/>
              </a:rPr>
            </a:br>
            <a:r>
              <a:rPr lang="it-IT" sz="2400" dirty="0" smtClean="0">
                <a:latin typeface="Baskerville" charset="0"/>
                <a:ea typeface="Baskerville" charset="0"/>
                <a:cs typeface="Baskerville" charset="0"/>
              </a:rPr>
              <a:t>Penguin Books, 2009 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1619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9744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48" y="188640"/>
            <a:ext cx="4474840" cy="6552728"/>
          </a:xfrm>
        </p:spPr>
        <p:txBody>
          <a:bodyPr anchor="t">
            <a:normAutofit/>
          </a:bodyPr>
          <a:lstStyle/>
          <a:p>
            <a:pPr algn="l"/>
            <a:r>
              <a:rPr lang="it-IT" sz="2700" dirty="0" smtClean="0"/>
              <a:t>Di palo in frasca:</a:t>
            </a:r>
            <a:br>
              <a:rPr lang="it-IT" sz="2700" dirty="0" smtClean="0"/>
            </a:br>
            <a:r>
              <a:rPr lang="it-IT" sz="2700" dirty="0" smtClean="0"/>
              <a:t>Architettura &amp; giardino zoologico</a:t>
            </a:r>
            <a:br>
              <a:rPr lang="it-IT" sz="2700" dirty="0" smtClean="0"/>
            </a:br>
            <a:r>
              <a:rPr lang="it-IT" sz="2700" dirty="0" smtClean="0"/>
              <a:t> </a:t>
            </a:r>
            <a:br>
              <a:rPr lang="it-IT" sz="2700" dirty="0" smtClean="0"/>
            </a:br>
            <a:r>
              <a:rPr lang="it-IT" sz="2700" dirty="0" smtClean="0"/>
              <a:t>Ipotesi recenti</a:t>
            </a:r>
            <a:br>
              <a:rPr lang="it-IT" sz="2700" dirty="0" smtClean="0"/>
            </a:br>
            <a:r>
              <a:rPr lang="it-IT" sz="2700" dirty="0" smtClean="0"/>
              <a:t>per</a:t>
            </a:r>
            <a:br>
              <a:rPr lang="it-IT" sz="2700" dirty="0" smtClean="0"/>
            </a:br>
            <a:r>
              <a:rPr lang="it-IT" sz="2700" dirty="0" smtClean="0"/>
              <a:t>Luigi </a:t>
            </a:r>
            <a:r>
              <a:rPr lang="it-IT" sz="2700" dirty="0" err="1" smtClean="0"/>
              <a:t>Snozzi</a:t>
            </a:r>
            <a:r>
              <a:rPr lang="it-IT" sz="2700" dirty="0" smtClean="0"/>
              <a:t> </a:t>
            </a:r>
            <a:br>
              <a:rPr lang="it-IT" sz="2700" dirty="0" smtClean="0"/>
            </a:br>
            <a:r>
              <a:rPr lang="it-IT" sz="2700" dirty="0" smtClean="0"/>
              <a:t/>
            </a:r>
            <a:br>
              <a:rPr lang="it-IT" sz="2700" dirty="0" smtClean="0"/>
            </a:br>
            <a:r>
              <a:rPr lang="it-IT" sz="2700" dirty="0" smtClean="0"/>
              <a:t>Monte </a:t>
            </a:r>
            <a:r>
              <a:rPr lang="it-IT" sz="2700" dirty="0" err="1" smtClean="0"/>
              <a:t>Carasso</a:t>
            </a:r>
            <a:r>
              <a:rPr lang="it-IT" sz="2700" dirty="0" smtClean="0"/>
              <a:t/>
            </a:r>
            <a:br>
              <a:rPr lang="it-IT" sz="2700" dirty="0" smtClean="0"/>
            </a:br>
            <a:r>
              <a:rPr lang="it-IT" sz="2700" dirty="0" smtClean="0"/>
              <a:t>Luglio 2021</a:t>
            </a:r>
            <a:br>
              <a:rPr lang="it-IT" sz="2700" dirty="0" smtClean="0"/>
            </a:br>
            <a:r>
              <a:rPr lang="it-IT" sz="2700" dirty="0" smtClean="0"/>
              <a:t/>
            </a:r>
            <a:br>
              <a:rPr lang="it-IT" sz="2700" dirty="0" smtClean="0"/>
            </a:br>
            <a:r>
              <a:rPr lang="it-IT" sz="2700" dirty="0" smtClean="0"/>
              <a:t/>
            </a:r>
            <a:br>
              <a:rPr lang="it-IT" sz="2700" dirty="0" smtClean="0"/>
            </a:br>
            <a:r>
              <a:rPr lang="it-IT" sz="2700" dirty="0" smtClean="0"/>
              <a:t/>
            </a:r>
            <a:br>
              <a:rPr lang="it-IT" sz="2700" dirty="0" smtClean="0"/>
            </a:br>
            <a:r>
              <a:rPr lang="it-IT" dirty="0" smtClean="0"/>
              <a:t>Jacques </a:t>
            </a:r>
            <a:r>
              <a:rPr lang="it-IT" dirty="0" err="1" smtClean="0"/>
              <a:t>Gubler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Ricardo </a:t>
            </a:r>
            <a:r>
              <a:rPr lang="it-IT" dirty="0" err="1" smtClean="0"/>
              <a:t>Simian</a:t>
            </a:r>
            <a:endParaRPr lang="it-IT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0"/>
            <a:ext cx="4018737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96692" y="3933056"/>
            <a:ext cx="2952328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rgbClr val="FF0000"/>
                </a:solidFill>
                <a:latin typeface="Baskerville" charset="0"/>
                <a:ea typeface="Baskerville" charset="0"/>
                <a:cs typeface="Baskerville" charset="0"/>
              </a:rPr>
              <a:t>Copito</a:t>
            </a:r>
            <a:r>
              <a:rPr lang="en-US" sz="2400" dirty="0" smtClean="0">
                <a:solidFill>
                  <a:srgbClr val="FF0000"/>
                </a:solidFill>
                <a:latin typeface="Baskerville" charset="0"/>
                <a:ea typeface="Baskerville" charset="0"/>
                <a:cs typeface="Baskerville" charset="0"/>
              </a:rPr>
              <a:t> de </a:t>
            </a:r>
            <a:r>
              <a:rPr lang="en-US" sz="2400" dirty="0" err="1">
                <a:solidFill>
                  <a:srgbClr val="FF0000"/>
                </a:solidFill>
                <a:latin typeface="Baskerville" charset="0"/>
                <a:ea typeface="Baskerville" charset="0"/>
                <a:cs typeface="Baskerville" charset="0"/>
              </a:rPr>
              <a:t>N</a:t>
            </a:r>
            <a:r>
              <a:rPr lang="en-US" sz="2400" dirty="0" err="1" smtClean="0">
                <a:solidFill>
                  <a:srgbClr val="FF0000"/>
                </a:solidFill>
                <a:latin typeface="Baskerville" charset="0"/>
                <a:ea typeface="Baskerville" charset="0"/>
                <a:cs typeface="Baskerville" charset="0"/>
              </a:rPr>
              <a:t>ieve</a:t>
            </a:r>
            <a:endParaRPr lang="en-US" sz="2400" dirty="0" smtClean="0">
              <a:solidFill>
                <a:srgbClr val="FF0000"/>
              </a:solidFill>
              <a:latin typeface="Baskerville" charset="0"/>
              <a:ea typeface="Baskerville" charset="0"/>
              <a:cs typeface="Baskerville" charset="0"/>
            </a:endParaRPr>
          </a:p>
          <a:p>
            <a:endParaRPr lang="en-US" sz="2000" dirty="0" smtClean="0">
              <a:solidFill>
                <a:srgbClr val="FF0000"/>
              </a:solidFill>
              <a:latin typeface="Baskerville" charset="0"/>
              <a:ea typeface="Baskerville" charset="0"/>
              <a:cs typeface="Baskerville" charset="0"/>
            </a:endParaRPr>
          </a:p>
          <a:p>
            <a:endParaRPr lang="en-US" sz="2000" dirty="0">
              <a:solidFill>
                <a:srgbClr val="FF0000"/>
              </a:solidFill>
              <a:latin typeface="Baskerville" charset="0"/>
              <a:ea typeface="Baskerville" charset="0"/>
              <a:cs typeface="Baskerville" charset="0"/>
            </a:endParaRPr>
          </a:p>
          <a:p>
            <a:endParaRPr lang="en-US" sz="2000" dirty="0" smtClean="0">
              <a:solidFill>
                <a:srgbClr val="FF0000"/>
              </a:solidFill>
              <a:latin typeface="Baskerville" charset="0"/>
              <a:ea typeface="Baskerville" charset="0"/>
              <a:cs typeface="Baskerville" charset="0"/>
            </a:endParaRPr>
          </a:p>
          <a:p>
            <a:endParaRPr lang="en-US" sz="2000" dirty="0">
              <a:solidFill>
                <a:srgbClr val="FF0000"/>
              </a:solidFill>
              <a:latin typeface="Baskerville" charset="0"/>
              <a:ea typeface="Baskerville" charset="0"/>
              <a:cs typeface="Baskerville" charset="0"/>
            </a:endParaRPr>
          </a:p>
          <a:p>
            <a:r>
              <a:rPr lang="en-US" sz="2000" dirty="0" smtClean="0">
                <a:solidFill>
                  <a:srgbClr val="FF0000"/>
                </a:solidFill>
                <a:latin typeface="Baskerville" charset="0"/>
                <a:ea typeface="Baskerville" charset="0"/>
                <a:cs typeface="Baskerville" charset="0"/>
              </a:rPr>
              <a:t>Cittadino </a:t>
            </a:r>
            <a:r>
              <a:rPr lang="en-US" sz="2000" dirty="0" err="1" smtClean="0">
                <a:solidFill>
                  <a:srgbClr val="FF0000"/>
                </a:solidFill>
                <a:latin typeface="Baskerville" charset="0"/>
                <a:ea typeface="Baskerville" charset="0"/>
                <a:cs typeface="Baskerville" charset="0"/>
              </a:rPr>
              <a:t>onorario</a:t>
            </a:r>
            <a:endParaRPr lang="en-US" sz="2000" dirty="0" smtClean="0">
              <a:solidFill>
                <a:srgbClr val="FF0000"/>
              </a:solidFill>
              <a:latin typeface="Baskerville" charset="0"/>
              <a:ea typeface="Baskerville" charset="0"/>
              <a:cs typeface="Baskerville" charset="0"/>
            </a:endParaRPr>
          </a:p>
          <a:p>
            <a:r>
              <a:rPr lang="en-US" sz="2000" dirty="0" err="1">
                <a:solidFill>
                  <a:srgbClr val="FF0000"/>
                </a:solidFill>
                <a:latin typeface="Baskerville" charset="0"/>
                <a:ea typeface="Baskerville" charset="0"/>
                <a:cs typeface="Baskerville" charset="0"/>
              </a:rPr>
              <a:t>d</a:t>
            </a:r>
            <a:r>
              <a:rPr lang="en-US" sz="2000" dirty="0" err="1" smtClean="0">
                <a:solidFill>
                  <a:srgbClr val="FF0000"/>
                </a:solidFill>
                <a:latin typeface="Baskerville" charset="0"/>
                <a:ea typeface="Baskerville" charset="0"/>
                <a:cs typeface="Baskerville" charset="0"/>
              </a:rPr>
              <a:t>ella</a:t>
            </a:r>
            <a:r>
              <a:rPr lang="en-US" sz="2000" dirty="0" smtClean="0">
                <a:solidFill>
                  <a:srgbClr val="FF0000"/>
                </a:solidFill>
                <a:latin typeface="Baskerville" charset="0"/>
                <a:ea typeface="Baskerville" charset="0"/>
                <a:cs typeface="Baskerville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Baskerville" charset="0"/>
                <a:ea typeface="Baskerville" charset="0"/>
                <a:cs typeface="Baskerville" charset="0"/>
              </a:rPr>
              <a:t>Città</a:t>
            </a:r>
            <a:r>
              <a:rPr lang="en-US" sz="2000" dirty="0" smtClean="0">
                <a:solidFill>
                  <a:srgbClr val="FF0000"/>
                </a:solidFill>
                <a:latin typeface="Baskerville" charset="0"/>
                <a:ea typeface="Baskerville" charset="0"/>
                <a:cs typeface="Baskerville" charset="0"/>
              </a:rPr>
              <a:t> di </a:t>
            </a:r>
            <a:r>
              <a:rPr lang="en-US" sz="2000" dirty="0" err="1" smtClean="0">
                <a:solidFill>
                  <a:srgbClr val="FF0000"/>
                </a:solidFill>
                <a:latin typeface="Baskerville" charset="0"/>
                <a:ea typeface="Baskerville" charset="0"/>
                <a:cs typeface="Baskerville" charset="0"/>
              </a:rPr>
              <a:t>Barcellona</a:t>
            </a:r>
            <a:endParaRPr lang="en-US" sz="2000" dirty="0" smtClean="0">
              <a:solidFill>
                <a:srgbClr val="FF0000"/>
              </a:solidFill>
              <a:latin typeface="Baskerville" charset="0"/>
              <a:ea typeface="Baskerville" charset="0"/>
              <a:cs typeface="Baskerville" charset="0"/>
            </a:endParaRPr>
          </a:p>
          <a:p>
            <a:r>
              <a:rPr lang="en-US" sz="2000" dirty="0" err="1" smtClean="0">
                <a:solidFill>
                  <a:srgbClr val="FF0000"/>
                </a:solidFill>
                <a:latin typeface="Baskerville" charset="0"/>
                <a:ea typeface="Baskerville" charset="0"/>
                <a:cs typeface="Baskerville" charset="0"/>
              </a:rPr>
              <a:t>Aprile</a:t>
            </a:r>
            <a:r>
              <a:rPr lang="en-US" sz="2000" dirty="0" smtClean="0">
                <a:solidFill>
                  <a:srgbClr val="FF0000"/>
                </a:solidFill>
                <a:latin typeface="Baskerville" charset="0"/>
                <a:ea typeface="Baskerville" charset="0"/>
                <a:cs typeface="Baskerville" charset="0"/>
              </a:rPr>
              <a:t> 1979</a:t>
            </a:r>
            <a:endParaRPr lang="en-US" sz="2000" dirty="0">
              <a:solidFill>
                <a:srgbClr val="FF0000"/>
              </a:solidFill>
              <a:latin typeface="Baskerville" charset="0"/>
              <a:ea typeface="Baskerville" charset="0"/>
              <a:cs typeface="Baskervill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97297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4008" y="116632"/>
            <a:ext cx="4510533" cy="6120680"/>
          </a:xfrm>
        </p:spPr>
        <p:txBody>
          <a:bodyPr>
            <a:normAutofit fontScale="90000"/>
          </a:bodyPr>
          <a:lstStyle/>
          <a:p>
            <a:pPr algn="l"/>
            <a:r>
              <a:rPr lang="fr-CH" sz="2700" dirty="0" smtClean="0"/>
              <a:t>Hans-Georg </a:t>
            </a:r>
            <a:r>
              <a:rPr lang="fr-CH" sz="2700" dirty="0" err="1" smtClean="0"/>
              <a:t>Gadamer</a:t>
            </a:r>
            <a:r>
              <a:rPr lang="fr-CH" sz="2700" dirty="0" smtClean="0"/>
              <a:t> </a:t>
            </a:r>
            <a:r>
              <a:rPr lang="en-GB" sz="2700" dirty="0"/>
              <a:t/>
            </a:r>
            <a:br>
              <a:rPr lang="en-GB" sz="2700" dirty="0"/>
            </a:br>
            <a:r>
              <a:rPr lang="fr-CH" sz="2700" dirty="0"/>
              <a:t> </a:t>
            </a:r>
            <a:r>
              <a:rPr lang="en-GB" sz="2700" dirty="0"/>
              <a:t/>
            </a:r>
            <a:br>
              <a:rPr lang="en-GB" sz="2700" dirty="0"/>
            </a:br>
            <a:r>
              <a:rPr lang="fr-CH" sz="2700" dirty="0"/>
              <a:t> </a:t>
            </a:r>
            <a:r>
              <a:rPr lang="en-GB" sz="2700" dirty="0"/>
              <a:t/>
            </a:r>
            <a:br>
              <a:rPr lang="en-GB" sz="2700" dirty="0"/>
            </a:br>
            <a:r>
              <a:rPr lang="es-ES" sz="2700" dirty="0"/>
              <a:t>«</a:t>
            </a:r>
            <a:r>
              <a:rPr lang="es-ES" sz="2700" dirty="0" err="1"/>
              <a:t>Ciò</a:t>
            </a:r>
            <a:r>
              <a:rPr lang="es-ES" sz="2700" dirty="0"/>
              <a:t> che ci viene </a:t>
            </a:r>
            <a:r>
              <a:rPr lang="es-ES" sz="2700" dirty="0" err="1"/>
              <a:t>incontro</a:t>
            </a:r>
            <a:r>
              <a:rPr lang="es-ES" sz="2700" dirty="0"/>
              <a:t> </a:t>
            </a:r>
            <a:r>
              <a:rPr lang="es-ES" sz="2700" dirty="0" err="1"/>
              <a:t>nell'esperienza</a:t>
            </a:r>
            <a:r>
              <a:rPr lang="es-ES" sz="2700" dirty="0"/>
              <a:t> del bello e </a:t>
            </a:r>
            <a:r>
              <a:rPr lang="es-ES" sz="2700" dirty="0" err="1"/>
              <a:t>nella</a:t>
            </a:r>
            <a:r>
              <a:rPr lang="es-ES" sz="2700" dirty="0"/>
              <a:t> </a:t>
            </a:r>
            <a:r>
              <a:rPr lang="es-ES" sz="2700" dirty="0" err="1" smtClean="0"/>
              <a:t>comprensione</a:t>
            </a:r>
            <a:r>
              <a:rPr lang="es-ES" sz="2700" dirty="0" smtClean="0"/>
              <a:t> </a:t>
            </a:r>
            <a:r>
              <a:rPr lang="es-ES" sz="2700" dirty="0"/>
              <a:t>del </a:t>
            </a:r>
            <a:r>
              <a:rPr lang="es-ES" sz="2700" dirty="0" err="1"/>
              <a:t>senso</a:t>
            </a:r>
            <a:r>
              <a:rPr lang="es-ES" sz="2700" dirty="0"/>
              <a:t> del dato </a:t>
            </a:r>
            <a:r>
              <a:rPr lang="es-ES" sz="2700" dirty="0" err="1"/>
              <a:t>storico</a:t>
            </a:r>
            <a:r>
              <a:rPr lang="es-ES" sz="2700" dirty="0"/>
              <a:t> </a:t>
            </a:r>
            <a:r>
              <a:rPr lang="es-ES" sz="2700" dirty="0" err="1"/>
              <a:t>trasmesso</a:t>
            </a:r>
            <a:r>
              <a:rPr lang="es-ES" sz="2700" dirty="0"/>
              <a:t> ha </a:t>
            </a:r>
            <a:r>
              <a:rPr lang="es-ES" sz="2700" dirty="0" err="1"/>
              <a:t>davvero</a:t>
            </a:r>
            <a:r>
              <a:rPr lang="es-ES" sz="2700" dirty="0"/>
              <a:t> </a:t>
            </a:r>
            <a:r>
              <a:rPr lang="es-ES" sz="2700" b="1" dirty="0" err="1"/>
              <a:t>qualcosa</a:t>
            </a:r>
            <a:r>
              <a:rPr lang="es-ES" sz="2700" b="1" dirty="0"/>
              <a:t> </a:t>
            </a:r>
            <a:r>
              <a:rPr lang="es-ES" sz="2700" b="1" dirty="0" err="1"/>
              <a:t>della</a:t>
            </a:r>
            <a:r>
              <a:rPr lang="es-ES" sz="2700" b="1" dirty="0"/>
              <a:t> </a:t>
            </a:r>
            <a:r>
              <a:rPr lang="es-ES" sz="2700" b="1" dirty="0" err="1"/>
              <a:t>verità</a:t>
            </a:r>
            <a:r>
              <a:rPr lang="es-ES" sz="2700" b="1" dirty="0"/>
              <a:t> del </a:t>
            </a:r>
            <a:r>
              <a:rPr lang="es-ES" sz="2700" b="1" dirty="0" err="1" smtClean="0"/>
              <a:t>gioco</a:t>
            </a:r>
            <a:r>
              <a:rPr lang="es-ES" sz="2700" dirty="0" smtClean="0"/>
              <a:t>.» </a:t>
            </a:r>
            <a:r>
              <a:rPr lang="es-ES" sz="2700" dirty="0"/>
              <a:t/>
            </a:r>
            <a:br>
              <a:rPr lang="es-ES" sz="2700" dirty="0"/>
            </a:br>
            <a:r>
              <a:rPr lang="en-GB" sz="2700" dirty="0" smtClean="0"/>
              <a:t/>
            </a:r>
            <a:br>
              <a:rPr lang="en-GB" sz="2700" dirty="0" smtClean="0"/>
            </a:br>
            <a:r>
              <a:rPr lang="es-ES" sz="2700" i="1" dirty="0" err="1" smtClean="0"/>
              <a:t>Verità</a:t>
            </a:r>
            <a:r>
              <a:rPr lang="es-ES" sz="2700" i="1" dirty="0" smtClean="0"/>
              <a:t> </a:t>
            </a:r>
            <a:r>
              <a:rPr lang="es-ES" sz="2700" i="1" dirty="0"/>
              <a:t>e </a:t>
            </a:r>
            <a:r>
              <a:rPr lang="es-ES" sz="2700" i="1" dirty="0" err="1" smtClean="0"/>
              <a:t>metodo</a:t>
            </a:r>
            <a:r>
              <a:rPr lang="es-ES" sz="2700" dirty="0"/>
              <a:t>, </a:t>
            </a:r>
            <a:r>
              <a:rPr lang="es-ES" sz="2700" dirty="0" smtClean="0"/>
              <a:t>trad. di </a:t>
            </a:r>
            <a:r>
              <a:rPr lang="es-ES" sz="2700" dirty="0" err="1"/>
              <a:t>G.Vattimo</a:t>
            </a:r>
            <a:r>
              <a:rPr lang="es-ES" sz="2700" dirty="0"/>
              <a:t>, Milano, </a:t>
            </a:r>
            <a:r>
              <a:rPr lang="es-ES" sz="2700" dirty="0" err="1"/>
              <a:t>Bompiani</a:t>
            </a:r>
            <a:r>
              <a:rPr lang="es-ES" sz="2700" dirty="0"/>
              <a:t> </a:t>
            </a:r>
            <a:r>
              <a:rPr lang="es-ES" sz="2700" dirty="0" smtClean="0"/>
              <a:t>1983, </a:t>
            </a:r>
            <a:r>
              <a:rPr lang="es-ES" sz="2700" dirty="0"/>
              <a:t>p</a:t>
            </a:r>
            <a:r>
              <a:rPr lang="es-ES" sz="2700" dirty="0" smtClean="0"/>
              <a:t>. </a:t>
            </a:r>
            <a:r>
              <a:rPr lang="es-ES" sz="2700" dirty="0"/>
              <a:t>558 </a:t>
            </a:r>
            <a:r>
              <a:rPr lang="es-ES" sz="2700" dirty="0" smtClean="0"/>
              <a:t/>
            </a:r>
            <a:br>
              <a:rPr lang="es-ES" sz="2700" dirty="0" smtClean="0"/>
            </a:br>
            <a:r>
              <a:rPr lang="en-GB" sz="2400" dirty="0"/>
              <a:t/>
            </a:r>
            <a:br>
              <a:rPr lang="en-GB" sz="2400" dirty="0"/>
            </a:br>
            <a:r>
              <a:rPr lang="en-GB" sz="2400" dirty="0" smtClean="0"/>
              <a:t/>
            </a:r>
            <a:br>
              <a:rPr lang="en-GB" sz="2400" dirty="0" smtClean="0"/>
            </a:br>
            <a:r>
              <a:rPr lang="en-GB" sz="2400" dirty="0" err="1" smtClean="0"/>
              <a:t>Copito</a:t>
            </a:r>
            <a:r>
              <a:rPr lang="en-GB" sz="2400" dirty="0" smtClean="0"/>
              <a:t> de Neve</a:t>
            </a:r>
            <a:br>
              <a:rPr lang="en-GB" sz="2400" dirty="0" smtClean="0"/>
            </a:br>
            <a:r>
              <a:rPr lang="en-GB" sz="2400" dirty="0" err="1" smtClean="0"/>
              <a:t>fotografato</a:t>
            </a:r>
            <a:r>
              <a:rPr lang="en-GB" sz="2400" dirty="0" smtClean="0"/>
              <a:t> in </a:t>
            </a:r>
            <a:r>
              <a:rPr lang="en-GB" sz="2400" dirty="0" err="1" smtClean="0"/>
              <a:t>aprile</a:t>
            </a:r>
            <a:r>
              <a:rPr lang="en-GB" sz="2400" dirty="0" smtClean="0"/>
              <a:t> 1967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10250"/>
            <a:ext cx="4584778" cy="684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2449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332656"/>
            <a:ext cx="5976664" cy="538020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115616" y="5949280"/>
            <a:ext cx="7128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Baskerville" charset="0"/>
                <a:ea typeface="Baskerville" charset="0"/>
                <a:cs typeface="Baskerville" charset="0"/>
              </a:rPr>
              <a:t>Marcel Marceau, </a:t>
            </a:r>
            <a:r>
              <a:rPr lang="en-US" sz="2400" dirty="0" err="1" smtClean="0">
                <a:latin typeface="Baskerville" charset="0"/>
                <a:ea typeface="Baskerville" charset="0"/>
                <a:cs typeface="Baskerville" charset="0"/>
              </a:rPr>
              <a:t>Foto</a:t>
            </a:r>
            <a:r>
              <a:rPr lang="en-US" sz="2400" dirty="0" smtClean="0">
                <a:latin typeface="Baskerville" charset="0"/>
                <a:ea typeface="Baskerville" charset="0"/>
                <a:cs typeface="Baskerville" charset="0"/>
              </a:rPr>
              <a:t> di Sam </a:t>
            </a:r>
            <a:r>
              <a:rPr lang="en-US" sz="2400" dirty="0" err="1" smtClean="0">
                <a:latin typeface="Baskerville" charset="0"/>
                <a:ea typeface="Baskerville" charset="0"/>
                <a:cs typeface="Baskerville" charset="0"/>
              </a:rPr>
              <a:t>Lévin</a:t>
            </a:r>
            <a:r>
              <a:rPr lang="en-US" sz="2400" dirty="0" smtClean="0">
                <a:latin typeface="Baskerville" charset="0"/>
                <a:ea typeface="Baskerville" charset="0"/>
                <a:cs typeface="Baskerville" charset="0"/>
              </a:rPr>
              <a:t>, MAP, </a:t>
            </a:r>
            <a:r>
              <a:rPr lang="en-US" sz="2400" dirty="0" err="1" smtClean="0">
                <a:latin typeface="Baskerville" charset="0"/>
                <a:ea typeface="Baskerville" charset="0"/>
                <a:cs typeface="Baskerville" charset="0"/>
              </a:rPr>
              <a:t>Charenton</a:t>
            </a:r>
            <a:r>
              <a:rPr lang="en-US" sz="2400" dirty="0" smtClean="0">
                <a:latin typeface="Baskerville" charset="0"/>
                <a:ea typeface="Baskerville" charset="0"/>
                <a:cs typeface="Baskerville" charset="0"/>
              </a:rPr>
              <a:t> </a:t>
            </a:r>
            <a:endParaRPr lang="en-US" sz="2400" dirty="0">
              <a:latin typeface="Baskerville" charset="0"/>
              <a:ea typeface="Baskerville" charset="0"/>
              <a:cs typeface="Baskerville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200829"/>
            <a:ext cx="280831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Baskerville" charset="0"/>
                <a:ea typeface="Baskerville" charset="0"/>
                <a:cs typeface="Baskerville" charset="0"/>
              </a:rPr>
              <a:t>RTS</a:t>
            </a:r>
          </a:p>
          <a:p>
            <a:endParaRPr lang="en-US" sz="2400" dirty="0" smtClean="0">
              <a:latin typeface="Baskerville" charset="0"/>
              <a:ea typeface="Baskerville" charset="0"/>
              <a:cs typeface="Baskerville" charset="0"/>
            </a:endParaRPr>
          </a:p>
          <a:p>
            <a:r>
              <a:rPr lang="en-US" sz="2400" dirty="0" err="1" smtClean="0">
                <a:latin typeface="Baskerville" charset="0"/>
                <a:ea typeface="Baskerville" charset="0"/>
                <a:cs typeface="Baskerville" charset="0"/>
              </a:rPr>
              <a:t>Programma</a:t>
            </a:r>
            <a:r>
              <a:rPr lang="en-US" sz="2400" dirty="0" smtClean="0">
                <a:latin typeface="Baskerville" charset="0"/>
                <a:ea typeface="Baskerville" charset="0"/>
                <a:cs typeface="Baskerville" charset="0"/>
              </a:rPr>
              <a:t> </a:t>
            </a:r>
            <a:r>
              <a:rPr lang="en-US" sz="2400" dirty="0" err="1" smtClean="0">
                <a:latin typeface="Baskerville" charset="0"/>
                <a:ea typeface="Baskerville" charset="0"/>
                <a:cs typeface="Baskerville" charset="0"/>
              </a:rPr>
              <a:t>didattico</a:t>
            </a:r>
            <a:r>
              <a:rPr lang="en-US" sz="2400" dirty="0" smtClean="0">
                <a:latin typeface="Baskerville" charset="0"/>
                <a:ea typeface="Baskerville" charset="0"/>
                <a:cs typeface="Baskerville" charset="0"/>
              </a:rPr>
              <a:t>:</a:t>
            </a:r>
          </a:p>
          <a:p>
            <a:r>
              <a:rPr lang="en-US" sz="2400" dirty="0" err="1" smtClean="0">
                <a:latin typeface="Baskerville" charset="0"/>
                <a:ea typeface="Baskerville" charset="0"/>
                <a:cs typeface="Baskerville" charset="0"/>
              </a:rPr>
              <a:t>Attenti</a:t>
            </a:r>
            <a:r>
              <a:rPr lang="en-US" sz="2400" dirty="0" smtClean="0">
                <a:latin typeface="Baskerville" charset="0"/>
                <a:ea typeface="Baskerville" charset="0"/>
                <a:cs typeface="Baskerville" charset="0"/>
              </a:rPr>
              <a:t> </a:t>
            </a:r>
            <a:r>
              <a:rPr lang="en-US" sz="2400" dirty="0" err="1" smtClean="0">
                <a:latin typeface="Baskerville" charset="0"/>
                <a:ea typeface="Baskerville" charset="0"/>
                <a:cs typeface="Baskerville" charset="0"/>
              </a:rPr>
              <a:t>alle</a:t>
            </a:r>
            <a:r>
              <a:rPr lang="en-US" sz="2400" dirty="0" smtClean="0">
                <a:latin typeface="Baskerville" charset="0"/>
                <a:ea typeface="Baskerville" charset="0"/>
                <a:cs typeface="Baskerville" charset="0"/>
              </a:rPr>
              <a:t> </a:t>
            </a:r>
            <a:r>
              <a:rPr lang="en-US" sz="2400" dirty="0" err="1" smtClean="0">
                <a:latin typeface="Baskerville" charset="0"/>
                <a:ea typeface="Baskerville" charset="0"/>
                <a:cs typeface="Baskerville" charset="0"/>
              </a:rPr>
              <a:t>vipere</a:t>
            </a:r>
            <a:r>
              <a:rPr lang="en-US" sz="2400" dirty="0" smtClean="0">
                <a:latin typeface="Baskerville" charset="0"/>
                <a:ea typeface="Baskerville" charset="0"/>
                <a:cs typeface="Baskerville" charset="0"/>
              </a:rPr>
              <a:t> !</a:t>
            </a:r>
          </a:p>
          <a:p>
            <a:r>
              <a:rPr lang="en-US" sz="2400" dirty="0" smtClean="0">
                <a:latin typeface="Baskerville" charset="0"/>
                <a:ea typeface="Baskerville" charset="0"/>
                <a:cs typeface="Baskerville" charset="0"/>
              </a:rPr>
              <a:t>2 </a:t>
            </a:r>
            <a:r>
              <a:rPr lang="en-US" sz="2400" dirty="0" err="1" smtClean="0">
                <a:latin typeface="Baskerville" charset="0"/>
                <a:ea typeface="Baskerville" charset="0"/>
                <a:cs typeface="Baskerville" charset="0"/>
              </a:rPr>
              <a:t>settembre</a:t>
            </a:r>
            <a:r>
              <a:rPr lang="en-US" sz="2400" dirty="0" smtClean="0">
                <a:latin typeface="Baskerville" charset="0"/>
                <a:ea typeface="Baskerville" charset="0"/>
                <a:cs typeface="Baskerville" charset="0"/>
              </a:rPr>
              <a:t> 1954</a:t>
            </a:r>
          </a:p>
          <a:p>
            <a:endParaRPr lang="en-US" sz="2400" dirty="0">
              <a:latin typeface="Baskerville" charset="0"/>
              <a:ea typeface="Baskerville" charset="0"/>
              <a:cs typeface="Baskerville" charset="0"/>
            </a:endParaRPr>
          </a:p>
          <a:p>
            <a:endParaRPr lang="en-US" sz="2400" dirty="0">
              <a:latin typeface="Baskerville" charset="0"/>
              <a:ea typeface="Baskerville" charset="0"/>
              <a:cs typeface="Baskerville" charset="0"/>
            </a:endParaRPr>
          </a:p>
          <a:p>
            <a:r>
              <a:rPr lang="en-US" sz="2400" dirty="0" err="1" smtClean="0">
                <a:latin typeface="Baskerville" charset="0"/>
                <a:ea typeface="Baskerville" charset="0"/>
                <a:cs typeface="Baskerville" charset="0"/>
              </a:rPr>
              <a:t>Caccia</a:t>
            </a:r>
            <a:r>
              <a:rPr lang="en-US" sz="2400" dirty="0" smtClean="0">
                <a:latin typeface="Baskerville" charset="0"/>
                <a:ea typeface="Baskerville" charset="0"/>
                <a:cs typeface="Baskerville" charset="0"/>
              </a:rPr>
              <a:t> </a:t>
            </a:r>
            <a:r>
              <a:rPr lang="en-US" sz="2400" dirty="0" err="1" smtClean="0">
                <a:latin typeface="Baskerville" charset="0"/>
                <a:ea typeface="Baskerville" charset="0"/>
                <a:cs typeface="Baskerville" charset="0"/>
              </a:rPr>
              <a:t>alla</a:t>
            </a:r>
            <a:r>
              <a:rPr lang="en-US" sz="2400" dirty="0" smtClean="0">
                <a:latin typeface="Baskerville" charset="0"/>
                <a:ea typeface="Baskerville" charset="0"/>
                <a:cs typeface="Baskerville" charset="0"/>
              </a:rPr>
              <a:t> </a:t>
            </a:r>
            <a:r>
              <a:rPr lang="en-US" sz="2400" dirty="0" err="1" smtClean="0">
                <a:latin typeface="Baskerville" charset="0"/>
                <a:ea typeface="Baskerville" charset="0"/>
                <a:cs typeface="Baskerville" charset="0"/>
              </a:rPr>
              <a:t>vipera</a:t>
            </a:r>
            <a:endParaRPr lang="en-US" sz="2400" dirty="0" smtClean="0">
              <a:latin typeface="Baskerville" charset="0"/>
              <a:ea typeface="Baskerville" charset="0"/>
              <a:cs typeface="Baskerville" charset="0"/>
            </a:endParaRPr>
          </a:p>
          <a:p>
            <a:r>
              <a:rPr lang="en-US" sz="2400" dirty="0" err="1" smtClean="0">
                <a:latin typeface="Baskerville" charset="0"/>
                <a:ea typeface="Baskerville" charset="0"/>
                <a:cs typeface="Baskerville" charset="0"/>
              </a:rPr>
              <a:t>nel</a:t>
            </a:r>
            <a:r>
              <a:rPr lang="en-US" sz="2400" dirty="0" smtClean="0">
                <a:latin typeface="Baskerville" charset="0"/>
                <a:ea typeface="Baskerville" charset="0"/>
                <a:cs typeface="Baskerville" charset="0"/>
              </a:rPr>
              <a:t> </a:t>
            </a:r>
            <a:r>
              <a:rPr lang="en-US" sz="2400" dirty="0" err="1" smtClean="0">
                <a:latin typeface="Baskerville" charset="0"/>
                <a:ea typeface="Baskerville" charset="0"/>
                <a:cs typeface="Baskerville" charset="0"/>
              </a:rPr>
              <a:t>cantone</a:t>
            </a:r>
            <a:r>
              <a:rPr lang="en-US" sz="2400" dirty="0" smtClean="0">
                <a:latin typeface="Baskerville" charset="0"/>
                <a:ea typeface="Baskerville" charset="0"/>
                <a:cs typeface="Baskerville" charset="0"/>
              </a:rPr>
              <a:t> del </a:t>
            </a:r>
            <a:r>
              <a:rPr lang="en-US" sz="2400" dirty="0" err="1" smtClean="0">
                <a:latin typeface="Baskerville" charset="0"/>
                <a:ea typeface="Baskerville" charset="0"/>
                <a:cs typeface="Baskerville" charset="0"/>
              </a:rPr>
              <a:t>Vallese</a:t>
            </a:r>
            <a:r>
              <a:rPr lang="en-US" sz="2400" dirty="0" smtClean="0">
                <a:latin typeface="Baskerville" charset="0"/>
                <a:ea typeface="Baskerville" charset="0"/>
                <a:cs typeface="Baskerville" charset="0"/>
              </a:rPr>
              <a:t> a fine </a:t>
            </a:r>
            <a:r>
              <a:rPr lang="en-US" sz="2400" dirty="0" err="1" smtClean="0">
                <a:latin typeface="Baskerville" charset="0"/>
                <a:ea typeface="Baskerville" charset="0"/>
                <a:cs typeface="Baskerville" charset="0"/>
              </a:rPr>
              <a:t>farmacologica</a:t>
            </a:r>
            <a:r>
              <a:rPr lang="en-US" sz="2400" dirty="0" smtClean="0">
                <a:latin typeface="Baskerville" charset="0"/>
                <a:ea typeface="Baskerville" charset="0"/>
                <a:cs typeface="Baskerville" charset="0"/>
              </a:rPr>
              <a:t> </a:t>
            </a:r>
            <a:endParaRPr lang="en-US" sz="2400" dirty="0">
              <a:latin typeface="Baskerville" charset="0"/>
              <a:ea typeface="Baskerville" charset="0"/>
              <a:cs typeface="Baskerville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7126" y="6490"/>
            <a:ext cx="57279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9691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81100"/>
            <a:ext cx="9144000" cy="448970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9578" y="5991671"/>
            <a:ext cx="89289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Baskerville" charset="0"/>
                <a:ea typeface="Baskerville" charset="0"/>
                <a:cs typeface="Baskerville" charset="0"/>
              </a:rPr>
              <a:t>Il </a:t>
            </a:r>
            <a:r>
              <a:rPr lang="en-US" sz="2400" dirty="0" err="1" smtClean="0">
                <a:latin typeface="Baskerville" charset="0"/>
                <a:ea typeface="Baskerville" charset="0"/>
                <a:cs typeface="Baskerville" charset="0"/>
              </a:rPr>
              <a:t>pescatore</a:t>
            </a:r>
            <a:r>
              <a:rPr lang="en-US" sz="2400" dirty="0" smtClean="0">
                <a:latin typeface="Baskerville" charset="0"/>
                <a:ea typeface="Baskerville" charset="0"/>
                <a:cs typeface="Baskerville" charset="0"/>
              </a:rPr>
              <a:t> </a:t>
            </a:r>
            <a:r>
              <a:rPr lang="en-US" sz="2400" dirty="0" err="1" smtClean="0">
                <a:latin typeface="Baskerville" charset="0"/>
                <a:ea typeface="Baskerville" charset="0"/>
                <a:cs typeface="Baskerville" charset="0"/>
              </a:rPr>
              <a:t>caccia</a:t>
            </a:r>
            <a:r>
              <a:rPr lang="en-US" sz="2400" dirty="0" smtClean="0">
                <a:latin typeface="Baskerville" charset="0"/>
                <a:ea typeface="Baskerville" charset="0"/>
                <a:cs typeface="Baskerville" charset="0"/>
              </a:rPr>
              <a:t> col </a:t>
            </a:r>
            <a:r>
              <a:rPr lang="en-US" sz="2400" dirty="0" err="1" smtClean="0">
                <a:latin typeface="Baskerville" charset="0"/>
                <a:ea typeface="Baskerville" charset="0"/>
                <a:cs typeface="Baskerville" charset="0"/>
              </a:rPr>
              <a:t>suo</a:t>
            </a:r>
            <a:r>
              <a:rPr lang="en-US" sz="2400" dirty="0" smtClean="0">
                <a:latin typeface="Baskerville" charset="0"/>
                <a:ea typeface="Baskerville" charset="0"/>
                <a:cs typeface="Baskerville" charset="0"/>
              </a:rPr>
              <a:t> </a:t>
            </a:r>
            <a:r>
              <a:rPr lang="en-US" sz="2400" dirty="0" err="1" smtClean="0">
                <a:latin typeface="Baskerville" charset="0"/>
                <a:ea typeface="Baskerville" charset="0"/>
                <a:cs typeface="Baskerville" charset="0"/>
              </a:rPr>
              <a:t>ragno</a:t>
            </a:r>
            <a:r>
              <a:rPr lang="en-US" sz="2400" dirty="0" smtClean="0">
                <a:latin typeface="Baskerville" charset="0"/>
                <a:ea typeface="Baskerville" charset="0"/>
                <a:cs typeface="Baskerville" charset="0"/>
              </a:rPr>
              <a:t> </a:t>
            </a:r>
            <a:endParaRPr lang="en-US" sz="2400" dirty="0">
              <a:latin typeface="Baskerville" charset="0"/>
              <a:ea typeface="Baskerville" charset="0"/>
              <a:cs typeface="Baskervill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98069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765997" y="5795972"/>
            <a:ext cx="28141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Baskerville" charset="0"/>
                <a:ea typeface="Baskerville" charset="0"/>
                <a:cs typeface="Baskerville" charset="0"/>
              </a:rPr>
              <a:t>Alborelle</a:t>
            </a:r>
            <a:r>
              <a:rPr lang="en-US" sz="2400" dirty="0" smtClean="0">
                <a:latin typeface="Baskerville" charset="0"/>
                <a:ea typeface="Baskerville" charset="0"/>
                <a:cs typeface="Baskerville" charset="0"/>
              </a:rPr>
              <a:t> in </a:t>
            </a:r>
            <a:r>
              <a:rPr lang="en-US" sz="2400" dirty="0" err="1" smtClean="0">
                <a:latin typeface="Baskerville" charset="0"/>
                <a:ea typeface="Baskerville" charset="0"/>
                <a:cs typeface="Baskerville" charset="0"/>
              </a:rPr>
              <a:t>carpione</a:t>
            </a:r>
            <a:endParaRPr lang="en-US" sz="2400" dirty="0">
              <a:latin typeface="Baskerville" charset="0"/>
              <a:ea typeface="Baskerville" charset="0"/>
              <a:cs typeface="Baskervill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01640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008" y="0"/>
            <a:ext cx="6858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flipH="1">
            <a:off x="1691680" y="5805264"/>
            <a:ext cx="5904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>
                <a:latin typeface="Baskerville" charset="0"/>
                <a:ea typeface="Baskerville" charset="0"/>
                <a:cs typeface="Baskerville" charset="0"/>
              </a:rPr>
              <a:t>Lardo</a:t>
            </a:r>
            <a:r>
              <a:rPr lang="en-US" sz="2400" dirty="0" smtClean="0">
                <a:latin typeface="Baskerville" charset="0"/>
                <a:ea typeface="Baskerville" charset="0"/>
                <a:cs typeface="Baskerville" charset="0"/>
              </a:rPr>
              <a:t> </a:t>
            </a:r>
            <a:r>
              <a:rPr lang="en-US" sz="2400" dirty="0" err="1" smtClean="0">
                <a:latin typeface="Baskerville" charset="0"/>
                <a:ea typeface="Baskerville" charset="0"/>
                <a:cs typeface="Baskerville" charset="0"/>
              </a:rPr>
              <a:t>bianco</a:t>
            </a:r>
            <a:r>
              <a:rPr lang="en-US" sz="2400" dirty="0" smtClean="0">
                <a:latin typeface="Baskerville" charset="0"/>
                <a:ea typeface="Baskerville" charset="0"/>
                <a:cs typeface="Baskerville" charset="0"/>
              </a:rPr>
              <a:t> di </a:t>
            </a:r>
            <a:r>
              <a:rPr lang="en-US" sz="2400" dirty="0" err="1" smtClean="0">
                <a:latin typeface="Baskerville" charset="0"/>
                <a:ea typeface="Baskerville" charset="0"/>
                <a:cs typeface="Baskerville" charset="0"/>
              </a:rPr>
              <a:t>Colonnata</a:t>
            </a:r>
            <a:r>
              <a:rPr lang="en-US" sz="2400" dirty="0" smtClean="0">
                <a:latin typeface="Baskerville" charset="0"/>
                <a:ea typeface="Baskerville" charset="0"/>
                <a:cs typeface="Baskerville" charset="0"/>
              </a:rPr>
              <a:t> </a:t>
            </a:r>
            <a:r>
              <a:rPr lang="en-US" sz="2400" dirty="0" err="1" smtClean="0">
                <a:latin typeface="Baskerville" charset="0"/>
                <a:ea typeface="Baskerville" charset="0"/>
                <a:cs typeface="Baskerville" charset="0"/>
              </a:rPr>
              <a:t>presso</a:t>
            </a:r>
            <a:r>
              <a:rPr lang="en-US" sz="2400" dirty="0" smtClean="0">
                <a:latin typeface="Baskerville" charset="0"/>
                <a:ea typeface="Baskerville" charset="0"/>
                <a:cs typeface="Baskerville" charset="0"/>
              </a:rPr>
              <a:t> Carrara </a:t>
            </a:r>
            <a:endParaRPr lang="en-US" sz="2400" dirty="0">
              <a:latin typeface="Baskerville" charset="0"/>
              <a:ea typeface="Baskerville" charset="0"/>
              <a:cs typeface="Baskervill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14500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1760" y="6021288"/>
            <a:ext cx="4454500" cy="576064"/>
          </a:xfrm>
        </p:spPr>
        <p:txBody>
          <a:bodyPr>
            <a:normAutofit/>
          </a:bodyPr>
          <a:lstStyle/>
          <a:p>
            <a:r>
              <a:rPr lang="en-US" sz="2400" dirty="0" smtClean="0"/>
              <a:t>Marcel </a:t>
            </a:r>
            <a:r>
              <a:rPr lang="en-US" sz="2400" dirty="0" err="1" smtClean="0"/>
              <a:t>Jacno</a:t>
            </a:r>
            <a:r>
              <a:rPr lang="en-US" sz="2400" dirty="0" smtClean="0"/>
              <a:t> </a:t>
            </a:r>
            <a:r>
              <a:rPr lang="en-US" sz="2400" dirty="0" err="1" smtClean="0"/>
              <a:t>delineavit</a:t>
            </a:r>
            <a:r>
              <a:rPr lang="en-US" sz="2400" dirty="0" smtClean="0"/>
              <a:t> 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332656"/>
            <a:ext cx="4454500" cy="5443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2964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1784" y="5805264"/>
            <a:ext cx="6750496" cy="908112"/>
          </a:xfrm>
        </p:spPr>
        <p:txBody>
          <a:bodyPr>
            <a:normAutofit/>
          </a:bodyPr>
          <a:lstStyle/>
          <a:p>
            <a:pPr algn="l"/>
            <a:r>
              <a:rPr lang="en-US" sz="2400" dirty="0" smtClean="0"/>
              <a:t>La </a:t>
            </a:r>
            <a:r>
              <a:rPr lang="en-US" sz="2400" dirty="0" err="1" smtClean="0"/>
              <a:t>voiture</a:t>
            </a:r>
            <a:r>
              <a:rPr lang="en-US" sz="2400" dirty="0" smtClean="0"/>
              <a:t> de </a:t>
            </a:r>
            <a:r>
              <a:rPr lang="en-US" sz="2400" dirty="0" err="1" smtClean="0"/>
              <a:t>l’architecte</a:t>
            </a:r>
            <a:r>
              <a:rPr lang="en-US" sz="2400" dirty="0" smtClean="0"/>
              <a:t> : </a:t>
            </a:r>
            <a:br>
              <a:rPr lang="en-US" sz="2400" dirty="0" smtClean="0"/>
            </a:br>
            <a:r>
              <a:rPr lang="en-US" sz="2400" dirty="0" smtClean="0"/>
              <a:t>de la </a:t>
            </a:r>
            <a:r>
              <a:rPr lang="en-US" sz="2400" dirty="0" err="1" smtClean="0"/>
              <a:t>mazda</a:t>
            </a:r>
            <a:r>
              <a:rPr lang="en-US" sz="2400" dirty="0" smtClean="0"/>
              <a:t> de 1992 </a:t>
            </a:r>
            <a:r>
              <a:rPr lang="en-US" sz="2400" dirty="0" err="1" smtClean="0"/>
              <a:t>à</a:t>
            </a:r>
            <a:r>
              <a:rPr lang="en-US" sz="2400" dirty="0" smtClean="0"/>
              <a:t> la BMW 850 V12 de 1993 </a:t>
            </a: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66939"/>
            <a:ext cx="8388424" cy="54103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8144" y="466939"/>
            <a:ext cx="2915816" cy="1983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7573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6956" y="5949280"/>
            <a:ext cx="7787208" cy="792088"/>
          </a:xfrm>
        </p:spPr>
        <p:txBody>
          <a:bodyPr anchor="t">
            <a:normAutofit/>
          </a:bodyPr>
          <a:lstStyle/>
          <a:p>
            <a:pPr algn="l"/>
            <a:r>
              <a:rPr lang="en-US" sz="2400" dirty="0" smtClean="0"/>
              <a:t>Via </a:t>
            </a:r>
            <a:r>
              <a:rPr lang="en-US" sz="2400" dirty="0" err="1" smtClean="0"/>
              <a:t>Aerodromo</a:t>
            </a:r>
            <a:r>
              <a:rPr lang="en-US" sz="2400" dirty="0" smtClean="0"/>
              <a:t> 2, </a:t>
            </a:r>
            <a:r>
              <a:rPr lang="en-US" sz="2400" dirty="0" err="1" smtClean="0"/>
              <a:t>Ascona</a:t>
            </a:r>
            <a:r>
              <a:rPr lang="en-US" sz="2400" dirty="0" smtClean="0"/>
              <a:t>, </a:t>
            </a:r>
            <a:r>
              <a:rPr lang="en-US" sz="2400" dirty="0" err="1" smtClean="0"/>
              <a:t>agosto</a:t>
            </a:r>
            <a:r>
              <a:rPr lang="en-US" sz="2400" dirty="0" smtClean="0"/>
              <a:t> 1998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860" y="640902"/>
            <a:ext cx="7403548" cy="4948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6067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52527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076056" y="404664"/>
            <a:ext cx="3960440" cy="627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>
              <a:latin typeface="Baskerville" charset="0"/>
              <a:ea typeface="Baskerville" charset="0"/>
              <a:cs typeface="Baskerville" charset="0"/>
            </a:endParaRPr>
          </a:p>
          <a:p>
            <a:r>
              <a:rPr lang="en-US" sz="2400" dirty="0" smtClean="0">
                <a:latin typeface="Baskerville" charset="0"/>
                <a:ea typeface="Baskerville" charset="0"/>
                <a:cs typeface="Baskerville" charset="0"/>
              </a:rPr>
              <a:t>Michael Sowa</a:t>
            </a:r>
          </a:p>
          <a:p>
            <a:endParaRPr lang="en-US" sz="2400" dirty="0" smtClean="0">
              <a:latin typeface="Baskerville" charset="0"/>
              <a:ea typeface="Baskerville" charset="0"/>
              <a:cs typeface="Baskerville" charset="0"/>
            </a:endParaRPr>
          </a:p>
          <a:p>
            <a:r>
              <a:rPr lang="en-US" sz="2400" dirty="0" smtClean="0">
                <a:latin typeface="Baskerville" charset="0"/>
                <a:ea typeface="Baskerville" charset="0"/>
                <a:cs typeface="Baskerville" charset="0"/>
              </a:rPr>
              <a:t>«</a:t>
            </a:r>
            <a:r>
              <a:rPr lang="en-US" sz="2400" dirty="0" err="1" smtClean="0">
                <a:latin typeface="Baskerville" charset="0"/>
                <a:ea typeface="Baskerville" charset="0"/>
                <a:cs typeface="Baskerville" charset="0"/>
              </a:rPr>
              <a:t>Gegen</a:t>
            </a:r>
            <a:r>
              <a:rPr lang="en-US" sz="2400" dirty="0" smtClean="0">
                <a:latin typeface="Baskerville" charset="0"/>
                <a:ea typeface="Baskerville" charset="0"/>
                <a:cs typeface="Baskerville" charset="0"/>
              </a:rPr>
              <a:t> den Strom</a:t>
            </a:r>
            <a:r>
              <a:rPr lang="en-US" sz="2400" dirty="0">
                <a:latin typeface="Baskerville" charset="0"/>
                <a:ea typeface="Baskerville" charset="0"/>
                <a:cs typeface="Baskerville" charset="0"/>
              </a:rPr>
              <a:t>»</a:t>
            </a:r>
            <a:endParaRPr lang="en-US" sz="2400" dirty="0" smtClean="0">
              <a:latin typeface="Baskerville" charset="0"/>
              <a:ea typeface="Baskerville" charset="0"/>
              <a:cs typeface="Baskerville" charset="0"/>
            </a:endParaRPr>
          </a:p>
          <a:p>
            <a:endParaRPr lang="en-US" sz="2400" dirty="0" smtClean="0">
              <a:latin typeface="Baskerville" charset="0"/>
              <a:ea typeface="Baskerville" charset="0"/>
              <a:cs typeface="Baskerville" charset="0"/>
            </a:endParaRPr>
          </a:p>
          <a:p>
            <a:endParaRPr lang="en-US" sz="2400" dirty="0">
              <a:latin typeface="Baskerville" charset="0"/>
              <a:ea typeface="Baskerville" charset="0"/>
              <a:cs typeface="Baskerville" charset="0"/>
            </a:endParaRPr>
          </a:p>
          <a:p>
            <a:endParaRPr lang="en-US" sz="2400" dirty="0" smtClean="0">
              <a:latin typeface="Baskerville" charset="0"/>
              <a:ea typeface="Baskerville" charset="0"/>
              <a:cs typeface="Baskerville" charset="0"/>
            </a:endParaRPr>
          </a:p>
          <a:p>
            <a:endParaRPr lang="en-US" sz="2400" dirty="0">
              <a:latin typeface="Baskerville" charset="0"/>
              <a:ea typeface="Baskerville" charset="0"/>
              <a:cs typeface="Baskerville" charset="0"/>
            </a:endParaRPr>
          </a:p>
          <a:p>
            <a:endParaRPr lang="en-US" sz="2400" dirty="0" smtClean="0">
              <a:latin typeface="Baskerville" charset="0"/>
              <a:ea typeface="Baskerville" charset="0"/>
              <a:cs typeface="Baskerville" charset="0"/>
            </a:endParaRPr>
          </a:p>
          <a:p>
            <a:endParaRPr lang="en-US" sz="2400" dirty="0">
              <a:latin typeface="Baskerville" charset="0"/>
              <a:ea typeface="Baskerville" charset="0"/>
              <a:cs typeface="Baskerville" charset="0"/>
            </a:endParaRPr>
          </a:p>
          <a:p>
            <a:endParaRPr lang="en-US" sz="2400" dirty="0" smtClean="0">
              <a:latin typeface="Baskerville" charset="0"/>
              <a:ea typeface="Baskerville" charset="0"/>
              <a:cs typeface="Baskerville" charset="0"/>
            </a:endParaRPr>
          </a:p>
          <a:p>
            <a:endParaRPr lang="en-US" sz="2400" dirty="0">
              <a:latin typeface="Baskerville" charset="0"/>
              <a:ea typeface="Baskerville" charset="0"/>
              <a:cs typeface="Baskerville" charset="0"/>
            </a:endParaRPr>
          </a:p>
          <a:p>
            <a:endParaRPr lang="en-US" sz="2400" dirty="0" smtClean="0">
              <a:latin typeface="Baskerville" charset="0"/>
              <a:ea typeface="Baskerville" charset="0"/>
              <a:cs typeface="Baskerville" charset="0"/>
            </a:endParaRPr>
          </a:p>
          <a:p>
            <a:endParaRPr lang="en-US" sz="2400" dirty="0">
              <a:latin typeface="Baskerville" charset="0"/>
              <a:ea typeface="Baskerville" charset="0"/>
              <a:cs typeface="Baskerville" charset="0"/>
            </a:endParaRPr>
          </a:p>
          <a:p>
            <a:endParaRPr lang="en-US" sz="2400" dirty="0" smtClean="0">
              <a:latin typeface="Baskerville" charset="0"/>
              <a:ea typeface="Baskerville" charset="0"/>
              <a:cs typeface="Baskerville" charset="0"/>
            </a:endParaRPr>
          </a:p>
          <a:p>
            <a:endParaRPr lang="en-US" sz="2400" dirty="0">
              <a:latin typeface="Baskerville" charset="0"/>
              <a:ea typeface="Baskerville" charset="0"/>
              <a:cs typeface="Baskerville" charset="0"/>
            </a:endParaRPr>
          </a:p>
          <a:p>
            <a:r>
              <a:rPr lang="en-US" sz="2400" dirty="0" err="1" smtClean="0">
                <a:latin typeface="Baskerville" charset="0"/>
                <a:ea typeface="Baskerville" charset="0"/>
                <a:cs typeface="Baskerville" charset="0"/>
              </a:rPr>
              <a:t>Inkognito</a:t>
            </a:r>
            <a:r>
              <a:rPr lang="en-US" sz="2400" dirty="0" smtClean="0">
                <a:latin typeface="Baskerville" charset="0"/>
                <a:ea typeface="Baskerville" charset="0"/>
                <a:cs typeface="Baskerville" charset="0"/>
              </a:rPr>
              <a:t> </a:t>
            </a:r>
            <a:r>
              <a:rPr lang="en-US" sz="2400" dirty="0" err="1" smtClean="0">
                <a:latin typeface="Baskerville" charset="0"/>
                <a:ea typeface="Baskerville" charset="0"/>
                <a:cs typeface="Baskerville" charset="0"/>
              </a:rPr>
              <a:t>Edizioni</a:t>
            </a:r>
            <a:r>
              <a:rPr lang="en-US" sz="2400" dirty="0" smtClean="0">
                <a:latin typeface="Baskerville" charset="0"/>
                <a:ea typeface="Baskerville" charset="0"/>
                <a:cs typeface="Baskerville" charset="0"/>
              </a:rPr>
              <a:t>, </a:t>
            </a:r>
            <a:r>
              <a:rPr lang="en-US" sz="2400" dirty="0" err="1" smtClean="0">
                <a:latin typeface="Baskerville" charset="0"/>
                <a:ea typeface="Baskerville" charset="0"/>
                <a:cs typeface="Baskerville" charset="0"/>
              </a:rPr>
              <a:t>Berlino</a:t>
            </a:r>
            <a:r>
              <a:rPr lang="en-US" sz="2400" dirty="0" smtClean="0">
                <a:latin typeface="Baskerville" charset="0"/>
                <a:ea typeface="Baskerville" charset="0"/>
                <a:cs typeface="Baskerville" charset="0"/>
              </a:rPr>
              <a:t> </a:t>
            </a:r>
            <a:endParaRPr lang="en-US" sz="2400" dirty="0">
              <a:latin typeface="Baskerville" charset="0"/>
              <a:ea typeface="Baskerville" charset="0"/>
              <a:cs typeface="Baskervill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57282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292080" y="1340768"/>
            <a:ext cx="3398912" cy="5039072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ea typeface="ＭＳ Ｐゴシック" charset="-128"/>
                <a:sym typeface="ＭＳ Ｐゴシック" charset="-128"/>
              </a:rPr>
              <a:t/>
            </a:r>
            <a:br>
              <a:rPr lang="en-US" dirty="0" smtClean="0">
                <a:ea typeface="ＭＳ Ｐゴシック" charset="-128"/>
                <a:sym typeface="ＭＳ Ｐゴシック" charset="-128"/>
              </a:rPr>
            </a:br>
            <a:r>
              <a:rPr lang="en-US" dirty="0" smtClean="0">
                <a:ea typeface="ＭＳ Ｐゴシック" charset="-128"/>
                <a:sym typeface="ＭＳ Ｐゴシック" charset="-128"/>
              </a:rPr>
              <a:t/>
            </a:r>
            <a:br>
              <a:rPr lang="en-US" dirty="0" smtClean="0">
                <a:ea typeface="ＭＳ Ｐゴシック" charset="-128"/>
                <a:sym typeface="ＭＳ Ｐゴシック" charset="-128"/>
              </a:rPr>
            </a:br>
            <a:r>
              <a:rPr lang="en-US" sz="2400" i="1" dirty="0" smtClean="0">
                <a:ea typeface="ＭＳ Ｐゴシック" charset="-128"/>
                <a:sym typeface="ＭＳ Ｐゴシック" charset="-128"/>
              </a:rPr>
              <a:t>Die </a:t>
            </a:r>
            <a:r>
              <a:rPr lang="en-US" sz="2400" i="1" dirty="0" err="1" smtClean="0">
                <a:ea typeface="ＭＳ Ｐゴシック" charset="-128"/>
                <a:sym typeface="ＭＳ Ｐゴシック" charset="-128"/>
              </a:rPr>
              <a:t>Dokumenta</a:t>
            </a:r>
            <a:r>
              <a:rPr lang="en-US" sz="2400" i="1" dirty="0" smtClean="0">
                <a:ea typeface="ＭＳ Ｐゴシック" charset="-128"/>
                <a:sym typeface="ＭＳ Ｐゴシック" charset="-128"/>
              </a:rPr>
              <a:t/>
            </a:r>
            <a:br>
              <a:rPr lang="en-US" sz="2400" i="1" dirty="0" smtClean="0">
                <a:ea typeface="ＭＳ Ｐゴシック" charset="-128"/>
                <a:sym typeface="ＭＳ Ｐゴシック" charset="-128"/>
              </a:rPr>
            </a:br>
            <a:r>
              <a:rPr lang="en-US" sz="2400" i="1" dirty="0" smtClean="0">
                <a:ea typeface="ＭＳ Ｐゴシック" charset="-128"/>
                <a:sym typeface="ＭＳ Ｐゴシック" charset="-128"/>
              </a:rPr>
              <a:t/>
            </a:r>
            <a:br>
              <a:rPr lang="en-US" sz="2400" i="1" dirty="0" smtClean="0">
                <a:ea typeface="ＭＳ Ｐゴシック" charset="-128"/>
                <a:sym typeface="ＭＳ Ｐゴシック" charset="-128"/>
              </a:rPr>
            </a:br>
            <a:r>
              <a:rPr lang="en-US" sz="2400" dirty="0" smtClean="0">
                <a:ea typeface="ＭＳ Ｐゴシック" charset="-128"/>
                <a:sym typeface="ＭＳ Ｐゴシック" charset="-128"/>
              </a:rPr>
              <a:t>Primavera 2010</a:t>
            </a:r>
            <a:br>
              <a:rPr lang="en-US" sz="2400" dirty="0" smtClean="0">
                <a:ea typeface="ＭＳ Ｐゴシック" charset="-128"/>
                <a:sym typeface="ＭＳ Ｐゴシック" charset="-128"/>
              </a:rPr>
            </a:br>
            <a:r>
              <a:rPr lang="en-US" sz="2400" dirty="0" err="1" smtClean="0">
                <a:ea typeface="ＭＳ Ｐゴシック" charset="-128"/>
                <a:sym typeface="ＭＳ Ｐゴシック" charset="-128"/>
              </a:rPr>
              <a:t>Mostra</a:t>
            </a:r>
            <a:r>
              <a:rPr lang="en-US" sz="2400" dirty="0" smtClean="0">
                <a:ea typeface="ＭＳ Ｐゴシック" charset="-128"/>
                <a:sym typeface="ＭＳ Ｐゴシック" charset="-128"/>
              </a:rPr>
              <a:t> al </a:t>
            </a:r>
            <a:r>
              <a:rPr lang="en-US" sz="2400" dirty="0" err="1" smtClean="0">
                <a:ea typeface="ＭＳ Ｐゴシック" charset="-128"/>
                <a:sym typeface="ＭＳ Ｐゴシック" charset="-128"/>
              </a:rPr>
              <a:t>castello</a:t>
            </a:r>
            <a:r>
              <a:rPr lang="en-US" sz="2400" dirty="0" smtClean="0">
                <a:ea typeface="ＭＳ Ｐゴシック" charset="-128"/>
                <a:sym typeface="ＭＳ Ｐゴシック" charset="-128"/>
              </a:rPr>
              <a:t> </a:t>
            </a:r>
            <a:r>
              <a:rPr lang="en-US" sz="2400" dirty="0" err="1" smtClean="0">
                <a:ea typeface="ＭＳ Ｐゴシック" charset="-128"/>
                <a:sym typeface="ＭＳ Ｐゴシック" charset="-128"/>
              </a:rPr>
              <a:t>di</a:t>
            </a:r>
            <a:r>
              <a:rPr lang="en-US" sz="2400" dirty="0" smtClean="0">
                <a:ea typeface="ＭＳ Ｐゴシック" charset="-128"/>
                <a:sym typeface="ＭＳ Ｐゴシック" charset="-128"/>
              </a:rPr>
              <a:t> </a:t>
            </a:r>
            <a:r>
              <a:rPr lang="en-US" sz="2400" dirty="0" err="1" smtClean="0">
                <a:ea typeface="ＭＳ Ｐゴシック" charset="-128"/>
                <a:sym typeface="ＭＳ Ｐゴシック" charset="-128"/>
              </a:rPr>
              <a:t>Neuhardenberg</a:t>
            </a:r>
            <a:r>
              <a:rPr lang="en-US" sz="2400" dirty="0" smtClean="0">
                <a:ea typeface="ＭＳ Ｐゴシック" charset="-128"/>
                <a:sym typeface="ＭＳ Ｐゴシック" charset="-128"/>
              </a:rPr>
              <a:t/>
            </a:r>
            <a:br>
              <a:rPr lang="en-US" sz="2400" dirty="0" smtClean="0">
                <a:ea typeface="ＭＳ Ｐゴシック" charset="-128"/>
                <a:sym typeface="ＭＳ Ｐゴシック" charset="-128"/>
              </a:rPr>
            </a:br>
            <a:r>
              <a:rPr lang="en-US" sz="2400" dirty="0" smtClean="0">
                <a:ea typeface="ＭＳ Ｐゴシック" charset="-128"/>
                <a:sym typeface="ＭＳ Ｐゴシック" charset="-128"/>
              </a:rPr>
              <a:t/>
            </a:r>
            <a:br>
              <a:rPr lang="en-US" sz="2400" dirty="0" smtClean="0">
                <a:ea typeface="ＭＳ Ｐゴシック" charset="-128"/>
                <a:sym typeface="ＭＳ Ｐゴシック" charset="-128"/>
              </a:rPr>
            </a:br>
            <a:r>
              <a:rPr lang="en-US" sz="2400" dirty="0" err="1" smtClean="0">
                <a:ea typeface="ＭＳ Ｐゴシック" charset="-128"/>
                <a:sym typeface="ＭＳ Ｐゴシック" charset="-128"/>
              </a:rPr>
              <a:t>Colletivo</a:t>
            </a:r>
            <a:r>
              <a:rPr lang="en-US" sz="2400" dirty="0" smtClean="0">
                <a:ea typeface="ＭＳ Ｐゴシック" charset="-128"/>
                <a:sym typeface="ＭＳ Ｐゴシック" charset="-128"/>
              </a:rPr>
              <a:t> </a:t>
            </a:r>
            <a:r>
              <a:rPr lang="en-US" sz="2400" i="1" dirty="0" err="1" smtClean="0">
                <a:ea typeface="ＭＳ Ｐゴシック" charset="-128"/>
                <a:sym typeface="ＭＳ Ｐゴシック" charset="-128"/>
              </a:rPr>
              <a:t>Inkognito</a:t>
            </a:r>
            <a:r>
              <a:rPr lang="en-US" sz="2400" dirty="0" smtClean="0">
                <a:ea typeface="ＭＳ Ｐゴシック" charset="-128"/>
                <a:sym typeface="ＭＳ Ｐゴシック" charset="-128"/>
              </a:rPr>
              <a:t>, </a:t>
            </a:r>
            <a:r>
              <a:rPr lang="en-US" sz="2400" dirty="0" err="1" smtClean="0">
                <a:ea typeface="ＭＳ Ｐゴシック" charset="-128"/>
                <a:sym typeface="ＭＳ Ｐゴシック" charset="-128"/>
              </a:rPr>
              <a:t>Gesellschaft</a:t>
            </a:r>
            <a:r>
              <a:rPr lang="en-US" sz="2400" dirty="0" smtClean="0">
                <a:ea typeface="ＭＳ Ｐゴシック" charset="-128"/>
                <a:sym typeface="ＭＳ Ｐゴシック" charset="-128"/>
              </a:rPr>
              <a:t> </a:t>
            </a:r>
            <a:r>
              <a:rPr lang="en-US" sz="2400" dirty="0" err="1" smtClean="0">
                <a:ea typeface="ＭＳ Ｐゴシック" charset="-128"/>
                <a:sym typeface="ＭＳ Ｐゴシック" charset="-128"/>
              </a:rPr>
              <a:t>für</a:t>
            </a:r>
            <a:r>
              <a:rPr lang="en-US" sz="2400" dirty="0" smtClean="0">
                <a:ea typeface="ＭＳ Ｐゴシック" charset="-128"/>
                <a:sym typeface="ＭＳ Ｐゴシック" charset="-128"/>
              </a:rPr>
              <a:t> </a:t>
            </a:r>
            <a:r>
              <a:rPr lang="en-US" sz="2400" dirty="0" err="1" smtClean="0">
                <a:ea typeface="ＭＳ Ｐゴシック" charset="-128"/>
                <a:sym typeface="ＭＳ Ｐゴシック" charset="-128"/>
              </a:rPr>
              <a:t>faustdicke</a:t>
            </a:r>
            <a:r>
              <a:rPr lang="en-US" sz="2400" dirty="0" smtClean="0">
                <a:ea typeface="ＭＳ Ｐゴシック" charset="-128"/>
                <a:sym typeface="ＭＳ Ｐゴシック" charset="-128"/>
              </a:rPr>
              <a:t> </a:t>
            </a:r>
            <a:r>
              <a:rPr lang="en-US" sz="2400" dirty="0" err="1" smtClean="0">
                <a:ea typeface="ＭＳ Ｐゴシック" charset="-128"/>
                <a:sym typeface="ＭＳ Ｐゴシック" charset="-128"/>
              </a:rPr>
              <a:t>Überraschungen</a:t>
            </a:r>
            <a:r>
              <a:rPr lang="en-US" sz="2400" dirty="0" smtClean="0">
                <a:ea typeface="ＭＳ Ｐゴシック" charset="-128"/>
                <a:sym typeface="ＭＳ Ｐゴシック" charset="-128"/>
              </a:rPr>
              <a:t>, </a:t>
            </a:r>
            <a:r>
              <a:rPr lang="en-US" sz="2400" dirty="0" err="1" smtClean="0">
                <a:ea typeface="ＭＳ Ｐゴシック" charset="-128"/>
                <a:sym typeface="ＭＳ Ｐゴシック" charset="-128"/>
              </a:rPr>
              <a:t>Berlino</a:t>
            </a:r>
            <a:r>
              <a:rPr lang="en-US" sz="2400" dirty="0" smtClean="0">
                <a:ea typeface="ＭＳ Ｐゴシック" charset="-128"/>
                <a:sym typeface="ＭＳ Ｐゴシック" charset="-128"/>
              </a:rPr>
              <a:t> </a:t>
            </a:r>
            <a:r>
              <a:rPr lang="en-US" dirty="0" smtClean="0">
                <a:ea typeface="ＭＳ Ｐゴシック" charset="-128"/>
                <a:sym typeface="ＭＳ Ｐゴシック" charset="-128"/>
              </a:rPr>
              <a:t/>
            </a:r>
            <a:br>
              <a:rPr lang="en-US" dirty="0" smtClean="0">
                <a:ea typeface="ＭＳ Ｐゴシック" charset="-128"/>
                <a:sym typeface="ＭＳ Ｐゴシック" charset="-128"/>
              </a:rPr>
            </a:br>
            <a:endParaRPr lang="it-IT" dirty="0"/>
          </a:p>
        </p:txBody>
      </p:sp>
      <p:pic>
        <p:nvPicPr>
          <p:cNvPr id="3" name="Bild 2" descr="Duck Vitruvio (tagliato, light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48390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7170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404664"/>
            <a:ext cx="5637621" cy="51555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63688" y="5733256"/>
            <a:ext cx="63367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Baskerville" charset="0"/>
                <a:ea typeface="Baskerville" charset="0"/>
                <a:cs typeface="Baskerville" charset="0"/>
              </a:rPr>
              <a:t>Max Ernst, </a:t>
            </a:r>
            <a:r>
              <a:rPr lang="en-US" sz="2400" i="1" dirty="0" err="1" smtClean="0">
                <a:latin typeface="Baskerville" charset="0"/>
                <a:ea typeface="Baskerville" charset="0"/>
                <a:cs typeface="Baskerville" charset="0"/>
              </a:rPr>
              <a:t>Vögel-Fisch-Schlange</a:t>
            </a:r>
            <a:r>
              <a:rPr lang="en-US" sz="2400" dirty="0" smtClean="0">
                <a:latin typeface="Baskerville" charset="0"/>
                <a:ea typeface="Baskerville" charset="0"/>
                <a:cs typeface="Baskerville" charset="0"/>
              </a:rPr>
              <a:t>, 1919/1920, </a:t>
            </a:r>
          </a:p>
          <a:p>
            <a:r>
              <a:rPr lang="en-US" sz="2400" dirty="0" smtClean="0">
                <a:latin typeface="Baskerville" charset="0"/>
                <a:ea typeface="Baskerville" charset="0"/>
                <a:cs typeface="Baskerville" charset="0"/>
              </a:rPr>
              <a:t>Nuova </a:t>
            </a:r>
            <a:r>
              <a:rPr lang="en-US" sz="2400" dirty="0">
                <a:latin typeface="Baskerville" charset="0"/>
                <a:ea typeface="Baskerville" charset="0"/>
                <a:cs typeface="Baskerville" charset="0"/>
              </a:rPr>
              <a:t>P</a:t>
            </a:r>
            <a:r>
              <a:rPr lang="en-US" sz="2400" dirty="0" smtClean="0">
                <a:latin typeface="Baskerville" charset="0"/>
                <a:ea typeface="Baskerville" charset="0"/>
                <a:cs typeface="Baskerville" charset="0"/>
              </a:rPr>
              <a:t>inacoteca, Monaco di </a:t>
            </a:r>
            <a:r>
              <a:rPr lang="en-US" sz="2400" dirty="0" err="1" smtClean="0">
                <a:latin typeface="Baskerville" charset="0"/>
                <a:ea typeface="Baskerville" charset="0"/>
                <a:cs typeface="Baskerville" charset="0"/>
              </a:rPr>
              <a:t>Baviera</a:t>
            </a:r>
            <a:endParaRPr lang="en-US" sz="2400" dirty="0">
              <a:latin typeface="Baskerville" charset="0"/>
              <a:ea typeface="Baskerville" charset="0"/>
              <a:cs typeface="Baskervill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16192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72"/>
            <a:ext cx="9152451" cy="543387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11560" y="5805264"/>
            <a:ext cx="81369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Baskerville" charset="0"/>
                <a:ea typeface="Baskerville" charset="0"/>
                <a:cs typeface="Baskerville" charset="0"/>
              </a:rPr>
              <a:t>Eva, opera di </a:t>
            </a:r>
            <a:r>
              <a:rPr lang="en-US" sz="2400" dirty="0" err="1" smtClean="0">
                <a:latin typeface="Baskerville" charset="0"/>
                <a:ea typeface="Baskerville" charset="0"/>
                <a:cs typeface="Baskerville" charset="0"/>
              </a:rPr>
              <a:t>Gislebertus</a:t>
            </a:r>
            <a:r>
              <a:rPr lang="en-US" sz="2400" dirty="0" smtClean="0">
                <a:latin typeface="Baskerville" charset="0"/>
                <a:ea typeface="Baskerville" charset="0"/>
                <a:cs typeface="Baskerville" charset="0"/>
              </a:rPr>
              <a:t>, 1135 circa, </a:t>
            </a:r>
            <a:r>
              <a:rPr lang="en-US" sz="2400" dirty="0" err="1" smtClean="0">
                <a:latin typeface="Baskerville" charset="0"/>
                <a:ea typeface="Baskerville" charset="0"/>
                <a:cs typeface="Baskerville" charset="0"/>
              </a:rPr>
              <a:t>musée</a:t>
            </a:r>
            <a:r>
              <a:rPr lang="en-US" sz="2400" dirty="0" smtClean="0">
                <a:latin typeface="Baskerville" charset="0"/>
                <a:ea typeface="Baskerville" charset="0"/>
                <a:cs typeface="Baskerville" charset="0"/>
              </a:rPr>
              <a:t> </a:t>
            </a:r>
            <a:r>
              <a:rPr lang="en-US" sz="2400" dirty="0" err="1" smtClean="0">
                <a:latin typeface="Baskerville" charset="0"/>
                <a:ea typeface="Baskerville" charset="0"/>
                <a:cs typeface="Baskerville" charset="0"/>
              </a:rPr>
              <a:t>Rolin</a:t>
            </a:r>
            <a:r>
              <a:rPr lang="en-US" sz="2400" dirty="0" smtClean="0">
                <a:latin typeface="Baskerville" charset="0"/>
                <a:ea typeface="Baskerville" charset="0"/>
                <a:cs typeface="Baskerville" charset="0"/>
              </a:rPr>
              <a:t>, </a:t>
            </a:r>
            <a:r>
              <a:rPr lang="en-US" sz="2400" dirty="0" err="1" smtClean="0">
                <a:latin typeface="Baskerville" charset="0"/>
                <a:ea typeface="Baskerville" charset="0"/>
                <a:cs typeface="Baskerville" charset="0"/>
              </a:rPr>
              <a:t>Autun</a:t>
            </a:r>
            <a:r>
              <a:rPr lang="en-US" sz="2400" dirty="0" smtClean="0">
                <a:latin typeface="Baskerville" charset="0"/>
                <a:ea typeface="Baskerville" charset="0"/>
                <a:cs typeface="Baskerville" charset="0"/>
              </a:rPr>
              <a:t> </a:t>
            </a:r>
            <a:endParaRPr lang="en-US" sz="2400" dirty="0">
              <a:latin typeface="Baskerville" charset="0"/>
              <a:ea typeface="Baskerville" charset="0"/>
              <a:cs typeface="Baskervill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8636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524" y="24904"/>
            <a:ext cx="5237766" cy="683309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36096" y="4725144"/>
            <a:ext cx="3491880" cy="156966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2400" dirty="0" err="1" smtClean="0">
                <a:latin typeface="Baskerville" charset="0"/>
                <a:ea typeface="Baskerville" charset="0"/>
                <a:cs typeface="Baskerville" charset="0"/>
              </a:rPr>
              <a:t>Nachtbeckleidung</a:t>
            </a:r>
            <a:r>
              <a:rPr lang="en-US" sz="2400" dirty="0" smtClean="0">
                <a:latin typeface="Baskerville" charset="0"/>
                <a:ea typeface="Baskerville" charset="0"/>
                <a:cs typeface="Baskerville" charset="0"/>
              </a:rPr>
              <a:t> </a:t>
            </a:r>
            <a:r>
              <a:rPr lang="en-US" sz="2400" dirty="0" err="1" smtClean="0">
                <a:latin typeface="Baskerville" charset="0"/>
                <a:ea typeface="Baskerville" charset="0"/>
                <a:cs typeface="Baskerville" charset="0"/>
              </a:rPr>
              <a:t>aus</a:t>
            </a:r>
            <a:r>
              <a:rPr lang="en-US" sz="2400" dirty="0" smtClean="0">
                <a:latin typeface="Baskerville" charset="0"/>
                <a:ea typeface="Baskerville" charset="0"/>
                <a:cs typeface="Baskerville" charset="0"/>
              </a:rPr>
              <a:t> </a:t>
            </a:r>
            <a:r>
              <a:rPr lang="en-US" sz="2400" dirty="0" err="1" smtClean="0">
                <a:latin typeface="Baskerville" charset="0"/>
                <a:ea typeface="Baskerville" charset="0"/>
                <a:cs typeface="Baskerville" charset="0"/>
              </a:rPr>
              <a:t>Raschelspitze</a:t>
            </a:r>
            <a:r>
              <a:rPr lang="en-US" sz="2400" dirty="0" smtClean="0">
                <a:latin typeface="Baskerville" charset="0"/>
                <a:ea typeface="Baskerville" charset="0"/>
                <a:cs typeface="Baskerville" charset="0"/>
              </a:rPr>
              <a:t>, </a:t>
            </a:r>
          </a:p>
          <a:p>
            <a:r>
              <a:rPr lang="en-US" sz="2400" dirty="0" err="1" smtClean="0">
                <a:latin typeface="Baskerville" charset="0"/>
                <a:ea typeface="Baskerville" charset="0"/>
                <a:cs typeface="Baskerville" charset="0"/>
              </a:rPr>
              <a:t>Hanro</a:t>
            </a:r>
            <a:r>
              <a:rPr lang="en-US" sz="2400" dirty="0" smtClean="0">
                <a:latin typeface="Baskerville" charset="0"/>
                <a:ea typeface="Baskerville" charset="0"/>
                <a:cs typeface="Baskerville" charset="0"/>
              </a:rPr>
              <a:t>, </a:t>
            </a:r>
            <a:r>
              <a:rPr lang="en-US" sz="2400" dirty="0" err="1" smtClean="0">
                <a:latin typeface="Baskerville" charset="0"/>
                <a:ea typeface="Baskerville" charset="0"/>
                <a:cs typeface="Baskerville" charset="0"/>
              </a:rPr>
              <a:t>Liestal</a:t>
            </a:r>
            <a:r>
              <a:rPr lang="en-US" sz="2400" dirty="0" smtClean="0">
                <a:latin typeface="Baskerville" charset="0"/>
                <a:ea typeface="Baskerville" charset="0"/>
                <a:cs typeface="Baskerville" charset="0"/>
              </a:rPr>
              <a:t>, 1968, </a:t>
            </a:r>
            <a:r>
              <a:rPr lang="en-US" sz="2400" dirty="0" err="1" smtClean="0">
                <a:latin typeface="Baskerville" charset="0"/>
                <a:ea typeface="Baskerville" charset="0"/>
                <a:cs typeface="Baskerville" charset="0"/>
              </a:rPr>
              <a:t>Museo</a:t>
            </a:r>
            <a:r>
              <a:rPr lang="en-US" sz="2400" dirty="0" smtClean="0">
                <a:latin typeface="Baskerville" charset="0"/>
                <a:ea typeface="Baskerville" charset="0"/>
                <a:cs typeface="Baskerville" charset="0"/>
              </a:rPr>
              <a:t> </a:t>
            </a:r>
            <a:r>
              <a:rPr lang="en-US" sz="2400" dirty="0" err="1" smtClean="0">
                <a:latin typeface="Baskerville" charset="0"/>
                <a:ea typeface="Baskerville" charset="0"/>
                <a:cs typeface="Baskerville" charset="0"/>
              </a:rPr>
              <a:t>archeologico</a:t>
            </a:r>
            <a:r>
              <a:rPr lang="en-US" sz="2400" dirty="0" smtClean="0">
                <a:latin typeface="Baskerville" charset="0"/>
                <a:ea typeface="Baskerville" charset="0"/>
                <a:cs typeface="Baskerville" charset="0"/>
              </a:rPr>
              <a:t> di BL</a:t>
            </a:r>
            <a:endParaRPr lang="en-US" sz="2400" dirty="0">
              <a:latin typeface="Baskerville" charset="0"/>
              <a:ea typeface="Baskerville" charset="0"/>
              <a:cs typeface="Baskervill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26695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5256" y="499107"/>
            <a:ext cx="4024398" cy="487410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328943" y="5622339"/>
            <a:ext cx="45170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Baskerville" charset="0"/>
                <a:ea typeface="Baskerville" charset="0"/>
                <a:cs typeface="Baskerville" charset="0"/>
              </a:rPr>
              <a:t>Busto </a:t>
            </a:r>
            <a:r>
              <a:rPr lang="en-US" sz="2400" dirty="0" err="1" smtClean="0">
                <a:latin typeface="Baskerville" charset="0"/>
                <a:ea typeface="Baskerville" charset="0"/>
                <a:cs typeface="Baskerville" charset="0"/>
              </a:rPr>
              <a:t>reliquiario</a:t>
            </a:r>
            <a:r>
              <a:rPr lang="en-US" sz="2400" dirty="0" smtClean="0">
                <a:latin typeface="Baskerville" charset="0"/>
                <a:ea typeface="Baskerville" charset="0"/>
                <a:cs typeface="Baskerville" charset="0"/>
              </a:rPr>
              <a:t> di Santa Ursula</a:t>
            </a:r>
          </a:p>
          <a:p>
            <a:pPr algn="ctr"/>
            <a:r>
              <a:rPr lang="en-US" sz="2400" dirty="0" smtClean="0">
                <a:latin typeface="Baskerville" charset="0"/>
                <a:ea typeface="Baskerville" charset="0"/>
                <a:cs typeface="Baskerville" charset="0"/>
              </a:rPr>
              <a:t>1320 circa, </a:t>
            </a:r>
            <a:r>
              <a:rPr lang="en-US" sz="2400" dirty="0" err="1" smtClean="0">
                <a:latin typeface="Baskerville" charset="0"/>
                <a:ea typeface="Baskerville" charset="0"/>
                <a:cs typeface="Baskerville" charset="0"/>
              </a:rPr>
              <a:t>Museo</a:t>
            </a:r>
            <a:r>
              <a:rPr lang="en-US" sz="2400" dirty="0" smtClean="0">
                <a:latin typeface="Baskerville" charset="0"/>
                <a:ea typeface="Baskerville" charset="0"/>
                <a:cs typeface="Baskerville" charset="0"/>
              </a:rPr>
              <a:t> </a:t>
            </a:r>
            <a:r>
              <a:rPr lang="en-US" sz="2400" dirty="0" err="1" smtClean="0">
                <a:latin typeface="Baskerville" charset="0"/>
                <a:ea typeface="Baskerville" charset="0"/>
                <a:cs typeface="Baskerville" charset="0"/>
              </a:rPr>
              <a:t>storico</a:t>
            </a:r>
            <a:r>
              <a:rPr lang="en-US" sz="2400" dirty="0" smtClean="0">
                <a:latin typeface="Baskerville" charset="0"/>
                <a:ea typeface="Baskerville" charset="0"/>
                <a:cs typeface="Baskerville" charset="0"/>
              </a:rPr>
              <a:t>, BS </a:t>
            </a:r>
            <a:endParaRPr lang="en-US" sz="2400" dirty="0">
              <a:latin typeface="Baskerville" charset="0"/>
              <a:ea typeface="Baskerville" charset="0"/>
              <a:cs typeface="Baskervill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0793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836712"/>
            <a:ext cx="4320480" cy="3816424"/>
          </a:xfrm>
        </p:spPr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6735" y="0"/>
            <a:ext cx="5561556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043608" y="1984772"/>
            <a:ext cx="381642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 smtClean="0">
                <a:latin typeface="Baskerville" charset="0"/>
                <a:ea typeface="Baskerville" charset="0"/>
                <a:cs typeface="Baskerville" charset="0"/>
              </a:rPr>
              <a:t>L’ipotesi della collezione</a:t>
            </a:r>
          </a:p>
          <a:p>
            <a:endParaRPr lang="it-IT" sz="2400" dirty="0" smtClean="0">
              <a:latin typeface="Baskerville" charset="0"/>
              <a:ea typeface="Baskerville" charset="0"/>
              <a:cs typeface="Baskerville" charset="0"/>
            </a:endParaRPr>
          </a:p>
          <a:p>
            <a:r>
              <a:rPr lang="it-IT" sz="2400" dirty="0" smtClean="0">
                <a:latin typeface="Baskerville" charset="0"/>
                <a:ea typeface="Baskerville" charset="0"/>
                <a:cs typeface="Baskerville" charset="0"/>
              </a:rPr>
              <a:t>Collezionare sarebbe </a:t>
            </a:r>
          </a:p>
          <a:p>
            <a:r>
              <a:rPr lang="it-IT" sz="2400" dirty="0">
                <a:latin typeface="Baskerville" charset="0"/>
                <a:ea typeface="Baskerville" charset="0"/>
                <a:cs typeface="Baskerville" charset="0"/>
              </a:rPr>
              <a:t>i</a:t>
            </a:r>
            <a:r>
              <a:rPr lang="it-IT" sz="2400" dirty="0" smtClean="0">
                <a:latin typeface="Baskerville" charset="0"/>
                <a:ea typeface="Baskerville" charset="0"/>
                <a:cs typeface="Baskerville" charset="0"/>
              </a:rPr>
              <a:t>l modo d’essere al mondo</a:t>
            </a:r>
          </a:p>
          <a:p>
            <a:r>
              <a:rPr lang="it-IT" sz="2400" dirty="0" smtClean="0">
                <a:latin typeface="Baskerville" charset="0"/>
                <a:ea typeface="Baskerville" charset="0"/>
                <a:cs typeface="Baskerville" charset="0"/>
              </a:rPr>
              <a:t>(</a:t>
            </a:r>
            <a:r>
              <a:rPr lang="it-IT" sz="2400" dirty="0" err="1" smtClean="0">
                <a:latin typeface="Baskerville" charset="0"/>
                <a:ea typeface="Baskerville" charset="0"/>
                <a:cs typeface="Baskerville" charset="0"/>
              </a:rPr>
              <a:t>Dasein</a:t>
            </a:r>
            <a:r>
              <a:rPr lang="it-IT" sz="2400" dirty="0" smtClean="0">
                <a:latin typeface="Baskerville" charset="0"/>
                <a:ea typeface="Baskerville" charset="0"/>
                <a:cs typeface="Baskerville" charset="0"/>
              </a:rPr>
              <a:t>) nella società post-industriale </a:t>
            </a:r>
            <a:endParaRPr lang="it-IT" sz="2400" dirty="0">
              <a:latin typeface="Baskerville" charset="0"/>
              <a:ea typeface="Baskerville" charset="0"/>
              <a:cs typeface="Baskerville" charset="0"/>
            </a:endParaRPr>
          </a:p>
          <a:p>
            <a:r>
              <a:rPr lang="it-IT" sz="2400" dirty="0" smtClean="0">
                <a:latin typeface="Baskerville" charset="0"/>
                <a:ea typeface="Baskerville" charset="0"/>
                <a:cs typeface="Baskerville" charset="0"/>
              </a:rPr>
              <a:t>  </a:t>
            </a:r>
            <a:endParaRPr lang="it-IT" sz="2400" dirty="0">
              <a:latin typeface="Baskerville" charset="0"/>
              <a:ea typeface="Baskerville" charset="0"/>
              <a:cs typeface="Baskervill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92470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4509120"/>
            <a:ext cx="8507288" cy="1967880"/>
          </a:xfrm>
        </p:spPr>
        <p:txBody>
          <a:bodyPr>
            <a:noAutofit/>
          </a:bodyPr>
          <a:lstStyle/>
          <a:p>
            <a:pPr algn="l"/>
            <a:r>
              <a:rPr lang="it-IT" sz="2400" dirty="0" smtClean="0"/>
              <a:t>Venezia, Biennale di architettura, 1980</a:t>
            </a:r>
            <a:br>
              <a:rPr lang="it-IT" sz="2400" dirty="0" smtClean="0"/>
            </a:br>
            <a:r>
              <a:rPr lang="it-IT" sz="2400" i="1" dirty="0" smtClean="0"/>
              <a:t>La presenza del passato </a:t>
            </a:r>
            <a:r>
              <a:rPr lang="it-IT" sz="2400" dirty="0" smtClean="0"/>
              <a:t/>
            </a:r>
            <a:br>
              <a:rPr lang="it-IT" sz="2400" dirty="0" smtClean="0"/>
            </a:br>
            <a:r>
              <a:rPr lang="it-IT" sz="2400" dirty="0" smtClean="0"/>
              <a:t>Alzati della </a:t>
            </a:r>
            <a:r>
              <a:rPr lang="it-IT" sz="2400" i="1" dirty="0" smtClean="0"/>
              <a:t>Strada Novissima </a:t>
            </a:r>
            <a:r>
              <a:rPr lang="it-IT" sz="2400" dirty="0" smtClean="0"/>
              <a:t>nelle Corderie dell’Arsenale</a:t>
            </a:r>
            <a:br>
              <a:rPr lang="it-IT" sz="2400" dirty="0" smtClean="0"/>
            </a:br>
            <a:r>
              <a:rPr lang="it-IT" sz="2400" dirty="0" smtClean="0"/>
              <a:t>Ricostituzione parziale  </a:t>
            </a:r>
            <a:endParaRPr lang="it-IT" sz="2400" dirty="0"/>
          </a:p>
        </p:txBody>
      </p:sp>
      <p:pic>
        <p:nvPicPr>
          <p:cNvPr id="3" name="Bild 2" descr="StradaNovissim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000" y="1524000"/>
            <a:ext cx="8128000" cy="2667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4876800"/>
            <a:ext cx="8229600" cy="1524000"/>
          </a:xfrm>
        </p:spPr>
        <p:txBody>
          <a:bodyPr>
            <a:normAutofit/>
          </a:bodyPr>
          <a:lstStyle/>
          <a:p>
            <a:pPr algn="l"/>
            <a:r>
              <a:rPr lang="it-IT" sz="2400" dirty="0" smtClean="0"/>
              <a:t>Venezia, Biennale di architettura, 1980</a:t>
            </a:r>
            <a:br>
              <a:rPr lang="it-IT" sz="2400" dirty="0" smtClean="0"/>
            </a:br>
            <a:r>
              <a:rPr lang="it-IT" sz="2400" dirty="0" smtClean="0"/>
              <a:t>Dettaglio di tre padiglioni, </a:t>
            </a:r>
            <a:r>
              <a:rPr lang="it-IT" sz="2400" dirty="0" err="1" smtClean="0"/>
              <a:t>Ungers</a:t>
            </a:r>
            <a:r>
              <a:rPr lang="it-IT" sz="2400" dirty="0" smtClean="0"/>
              <a:t>, VSC, autore da scoprire ... </a:t>
            </a:r>
            <a:br>
              <a:rPr lang="it-IT" sz="2400" dirty="0" smtClean="0"/>
            </a:br>
            <a:r>
              <a:rPr lang="it-IT" sz="2400" dirty="0" smtClean="0"/>
              <a:t>Effetto di </a:t>
            </a:r>
            <a:r>
              <a:rPr lang="it-IT" sz="2400" i="1" dirty="0" smtClean="0"/>
              <a:t>Collage</a:t>
            </a:r>
            <a:endParaRPr lang="it-IT" sz="2400" dirty="0"/>
          </a:p>
        </p:txBody>
      </p:sp>
      <p:pic>
        <p:nvPicPr>
          <p:cNvPr id="3" name="Bild 2" descr="Strada novissim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715" y="604266"/>
            <a:ext cx="8562485" cy="3949446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81000" y="5105400"/>
            <a:ext cx="8229600" cy="1447800"/>
          </a:xfrm>
        </p:spPr>
        <p:txBody>
          <a:bodyPr>
            <a:normAutofit/>
          </a:bodyPr>
          <a:lstStyle/>
          <a:p>
            <a:pPr algn="l"/>
            <a:r>
              <a:rPr lang="it-IT" sz="2400" dirty="0" smtClean="0"/>
              <a:t>Venezia, Biennale di architettura, 1980</a:t>
            </a:r>
            <a:br>
              <a:rPr lang="it-IT" sz="2400" dirty="0" smtClean="0"/>
            </a:br>
            <a:r>
              <a:rPr lang="it-IT" sz="2400" dirty="0" smtClean="0"/>
              <a:t>Dettaglio di tre padiglioni, </a:t>
            </a:r>
            <a:r>
              <a:rPr lang="it-IT" sz="2400" dirty="0" err="1" smtClean="0"/>
              <a:t>Isozaki</a:t>
            </a:r>
            <a:r>
              <a:rPr lang="it-IT" sz="2400" dirty="0" smtClean="0"/>
              <a:t>, Gordon Smith, VSB </a:t>
            </a:r>
            <a:br>
              <a:rPr lang="it-IT" sz="2400" dirty="0" smtClean="0"/>
            </a:br>
            <a:r>
              <a:rPr lang="it-IT" sz="2400" dirty="0" smtClean="0"/>
              <a:t>Effetto di </a:t>
            </a:r>
            <a:r>
              <a:rPr lang="it-IT" sz="2400" i="1" dirty="0" smtClean="0"/>
              <a:t>Collage</a:t>
            </a:r>
            <a:endParaRPr lang="it-IT" sz="2400" dirty="0"/>
          </a:p>
        </p:txBody>
      </p:sp>
      <p:pic>
        <p:nvPicPr>
          <p:cNvPr id="3" name="Bild 2" descr="Strada-80 bi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625"/>
            <a:ext cx="9144000" cy="467677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24600" y="3212976"/>
            <a:ext cx="2639888" cy="3264024"/>
          </a:xfrm>
        </p:spPr>
        <p:txBody>
          <a:bodyPr>
            <a:normAutofit/>
          </a:bodyPr>
          <a:lstStyle/>
          <a:p>
            <a:pPr algn="l"/>
            <a:r>
              <a:rPr lang="it-IT" sz="2400" dirty="0" smtClean="0"/>
              <a:t>Venezia, Biennale di architettura, </a:t>
            </a:r>
            <a:br>
              <a:rPr lang="it-IT" sz="2400" dirty="0" smtClean="0"/>
            </a:br>
            <a:r>
              <a:rPr lang="it-IT" sz="2400" dirty="0" smtClean="0"/>
              <a:t>1980</a:t>
            </a:r>
            <a:br>
              <a:rPr lang="it-IT" sz="2400" dirty="0" smtClean="0"/>
            </a:br>
            <a:r>
              <a:rPr lang="it-IT" sz="2400" dirty="0" smtClean="0"/>
              <a:t/>
            </a:r>
            <a:br>
              <a:rPr lang="it-IT" sz="2400" dirty="0" smtClean="0"/>
            </a:br>
            <a:r>
              <a:rPr lang="it-IT" sz="2400" dirty="0" smtClean="0"/>
              <a:t>Padiglione di</a:t>
            </a:r>
            <a:br>
              <a:rPr lang="it-IT" sz="2400" dirty="0" smtClean="0"/>
            </a:br>
            <a:r>
              <a:rPr lang="it-IT" sz="2400" dirty="0" smtClean="0"/>
              <a:t>Hans </a:t>
            </a:r>
            <a:r>
              <a:rPr lang="it-IT" sz="2400" dirty="0" err="1" smtClean="0"/>
              <a:t>Hollein</a:t>
            </a:r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  <p:pic>
        <p:nvPicPr>
          <p:cNvPr id="3" name="Bild 2" descr="Hans-Hollein-façade-from-Strada-Novissima-The-Presence-of-the-Past-1980.-Biennale-of-Architecture-Venice.-e131713166058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11256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28600" y="6172200"/>
            <a:ext cx="8591872" cy="533400"/>
          </a:xfrm>
        </p:spPr>
        <p:txBody>
          <a:bodyPr>
            <a:normAutofit/>
          </a:bodyPr>
          <a:lstStyle/>
          <a:p>
            <a:pPr algn="l"/>
            <a:r>
              <a:rPr lang="it-IT" sz="2400" dirty="0" smtClean="0"/>
              <a:t>Collezione del 1984-85, ormai vintage</a:t>
            </a:r>
            <a:endParaRPr lang="it-IT" sz="2400" dirty="0"/>
          </a:p>
        </p:txBody>
      </p:sp>
      <p:pic>
        <p:nvPicPr>
          <p:cNvPr id="3" name="Bild 2" descr="swatch_swiss_leaflet_1984_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144"/>
            <a:ext cx="9144000" cy="6163056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5229200"/>
            <a:ext cx="7956376" cy="1476400"/>
          </a:xfrm>
        </p:spPr>
        <p:txBody>
          <a:bodyPr>
            <a:noAutofit/>
          </a:bodyPr>
          <a:lstStyle/>
          <a:p>
            <a:pPr algn="l"/>
            <a:r>
              <a:rPr lang="it-IT" sz="2400" dirty="0" smtClean="0"/>
              <a:t>Ernst </a:t>
            </a:r>
            <a:r>
              <a:rPr lang="it-IT" sz="2400" dirty="0" err="1" smtClean="0"/>
              <a:t>Thomke</a:t>
            </a:r>
            <a:r>
              <a:rPr lang="it-IT" sz="2400" dirty="0" smtClean="0"/>
              <a:t>, manager </a:t>
            </a:r>
            <a:r>
              <a:rPr lang="it-IT" sz="2400" dirty="0" err="1" smtClean="0"/>
              <a:t>fac</a:t>
            </a:r>
            <a:r>
              <a:rPr lang="it-IT" sz="2400" dirty="0" smtClean="0"/>
              <a:t> </a:t>
            </a:r>
            <a:r>
              <a:rPr lang="it-IT" sz="2400" dirty="0" err="1" smtClean="0"/>
              <a:t>totum</a:t>
            </a:r>
            <a:r>
              <a:rPr lang="it-IT" sz="2400" dirty="0" smtClean="0"/>
              <a:t/>
            </a:r>
            <a:br>
              <a:rPr lang="it-IT" sz="2400" dirty="0" smtClean="0"/>
            </a:br>
            <a:r>
              <a:rPr lang="it-IT" sz="2400" dirty="0" err="1" smtClean="0"/>
              <a:t>Elmar</a:t>
            </a:r>
            <a:r>
              <a:rPr lang="it-IT" sz="2400" dirty="0" smtClean="0"/>
              <a:t> </a:t>
            </a:r>
            <a:r>
              <a:rPr lang="it-IT" sz="2400" dirty="0" err="1" smtClean="0"/>
              <a:t>Mock</a:t>
            </a:r>
            <a:r>
              <a:rPr lang="it-IT" sz="2400" dirty="0" smtClean="0"/>
              <a:t>, ing. con Jacques Müller, ing.</a:t>
            </a:r>
            <a:br>
              <a:rPr lang="it-IT" sz="2400" dirty="0" smtClean="0"/>
            </a:br>
            <a:r>
              <a:rPr lang="it-IT" sz="2400" dirty="0" err="1" smtClean="0"/>
              <a:t>Marlyse</a:t>
            </a:r>
            <a:r>
              <a:rPr lang="it-IT" sz="2400" dirty="0" smtClean="0"/>
              <a:t> </a:t>
            </a:r>
            <a:r>
              <a:rPr lang="it-IT" sz="2400" dirty="0" err="1" smtClean="0"/>
              <a:t>Schmid</a:t>
            </a:r>
            <a:r>
              <a:rPr lang="it-IT" sz="2400" dirty="0" smtClean="0"/>
              <a:t> &amp; Bernard Müller, design</a:t>
            </a:r>
            <a:endParaRPr lang="it-IT" sz="2400" dirty="0"/>
          </a:p>
        </p:txBody>
      </p:sp>
      <p:pic>
        <p:nvPicPr>
          <p:cNvPr id="3" name="Bild 2" descr="swatch_swiss_leaflet_1984_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17269"/>
            <a:ext cx="8028384" cy="5419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6002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868144" y="2708920"/>
            <a:ext cx="2880320" cy="3684240"/>
          </a:xfrm>
        </p:spPr>
        <p:txBody>
          <a:bodyPr>
            <a:normAutofit/>
          </a:bodyPr>
          <a:lstStyle/>
          <a:p>
            <a:pPr algn="l"/>
            <a:r>
              <a:rPr lang="it-IT" sz="2400" dirty="0" smtClean="0"/>
              <a:t>La </a:t>
            </a:r>
            <a:r>
              <a:rPr lang="it-IT" sz="2400" i="1" dirty="0" smtClean="0"/>
              <a:t>Collezione</a:t>
            </a:r>
            <a:r>
              <a:rPr lang="it-IT" sz="2400" dirty="0" smtClean="0"/>
              <a:t> Barilla</a:t>
            </a:r>
            <a:br>
              <a:rPr lang="it-IT" sz="2400" dirty="0" smtClean="0"/>
            </a:br>
            <a:r>
              <a:rPr lang="it-IT" sz="2400" dirty="0"/>
              <a:t/>
            </a:r>
            <a:br>
              <a:rPr lang="it-IT" sz="2400" dirty="0"/>
            </a:br>
            <a:r>
              <a:rPr lang="it-IT" sz="2400" dirty="0" smtClean="0"/>
              <a:t>Campione comperato </a:t>
            </a:r>
            <a:br>
              <a:rPr lang="it-IT" sz="2400" dirty="0" smtClean="0"/>
            </a:br>
            <a:r>
              <a:rPr lang="it-IT" sz="2400" dirty="0" smtClean="0"/>
              <a:t>nel 2017</a:t>
            </a:r>
            <a:endParaRPr lang="it-IT" sz="2400" dirty="0"/>
          </a:p>
        </p:txBody>
      </p:sp>
      <p:pic>
        <p:nvPicPr>
          <p:cNvPr id="3" name="Bild 2" descr="BARILLA COLLEZIONE 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6942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5589240"/>
            <a:ext cx="8424936" cy="1080120"/>
          </a:xfrm>
        </p:spPr>
        <p:txBody>
          <a:bodyPr>
            <a:normAutofit/>
          </a:bodyPr>
          <a:lstStyle/>
          <a:p>
            <a:r>
              <a:rPr lang="it-IT" sz="2400" dirty="0"/>
              <a:t>La </a:t>
            </a:r>
            <a:r>
              <a:rPr lang="it-IT" sz="2400" i="1" dirty="0"/>
              <a:t>Collezione</a:t>
            </a:r>
            <a:r>
              <a:rPr lang="it-IT" sz="2400" dirty="0"/>
              <a:t> </a:t>
            </a:r>
            <a:r>
              <a:rPr lang="it-IT" sz="2400" dirty="0" smtClean="0"/>
              <a:t>Barilla, </a:t>
            </a:r>
            <a:br>
              <a:rPr lang="it-IT" sz="2400" dirty="0" smtClean="0"/>
            </a:br>
            <a:r>
              <a:rPr lang="it-IT" sz="2400" dirty="0" smtClean="0"/>
              <a:t>campione pescato su </a:t>
            </a:r>
            <a:r>
              <a:rPr lang="it-IT" sz="2400" i="1" dirty="0" err="1" smtClean="0"/>
              <a:t>google</a:t>
            </a:r>
            <a:r>
              <a:rPr lang="it-IT" sz="2400" i="1" dirty="0" smtClean="0"/>
              <a:t> </a:t>
            </a:r>
            <a:r>
              <a:rPr lang="it-IT" sz="2400" dirty="0"/>
              <a:t>nel </a:t>
            </a:r>
            <a:r>
              <a:rPr lang="it-IT" sz="2400" dirty="0" smtClean="0"/>
              <a:t>2018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8790" y="404664"/>
            <a:ext cx="4206420" cy="518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40221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020272" y="1988840"/>
            <a:ext cx="1944216" cy="4480644"/>
          </a:xfrm>
        </p:spPr>
        <p:txBody>
          <a:bodyPr/>
          <a:lstStyle/>
          <a:p>
            <a:pPr algn="l"/>
            <a:r>
              <a:rPr lang="it-IT" sz="2400" dirty="0" smtClean="0"/>
              <a:t>Collezione</a:t>
            </a:r>
            <a:br>
              <a:rPr lang="it-IT" sz="2400" dirty="0" smtClean="0"/>
            </a:br>
            <a:r>
              <a:rPr lang="it-IT" sz="2400" dirty="0" smtClean="0"/>
              <a:t>di 23 </a:t>
            </a:r>
            <a:r>
              <a:rPr lang="it-IT" sz="2400" i="1" dirty="0" err="1" smtClean="0"/>
              <a:t>Grands</a:t>
            </a:r>
            <a:r>
              <a:rPr lang="it-IT" sz="2400" i="1" dirty="0" smtClean="0"/>
              <a:t> </a:t>
            </a:r>
            <a:br>
              <a:rPr lang="it-IT" sz="2400" i="1" dirty="0" smtClean="0"/>
            </a:br>
            <a:r>
              <a:rPr lang="it-IT" sz="2400" i="1" dirty="0" err="1" smtClean="0"/>
              <a:t>Crus</a:t>
            </a:r>
            <a:r>
              <a:rPr lang="it-IT" sz="2400" i="1" dirty="0" smtClean="0"/>
              <a:t> </a:t>
            </a:r>
            <a:r>
              <a:rPr lang="it-IT" sz="2400" dirty="0" smtClean="0"/>
              <a:t/>
            </a:r>
            <a:br>
              <a:rPr lang="it-IT" sz="2400" dirty="0" smtClean="0"/>
            </a:br>
            <a:r>
              <a:rPr lang="it-IT" sz="2400" dirty="0" smtClean="0"/>
              <a:t/>
            </a:r>
            <a:br>
              <a:rPr lang="it-IT" sz="2400" dirty="0" smtClean="0"/>
            </a:br>
            <a:r>
              <a:rPr lang="it-IT" sz="2400" dirty="0" err="1" smtClean="0"/>
              <a:t>Nespresso</a:t>
            </a:r>
            <a:r>
              <a:rPr lang="it-IT" sz="2400" dirty="0" smtClean="0"/>
              <a:t/>
            </a:r>
            <a:br>
              <a:rPr lang="it-IT" sz="2400" dirty="0" smtClean="0"/>
            </a:br>
            <a:r>
              <a:rPr lang="it-IT" sz="2400" dirty="0" smtClean="0"/>
              <a:t>primavera</a:t>
            </a:r>
            <a:br>
              <a:rPr lang="it-IT" sz="2400" dirty="0" smtClean="0"/>
            </a:br>
            <a:r>
              <a:rPr lang="it-IT" sz="2400" dirty="0" smtClean="0"/>
              <a:t>2017</a:t>
            </a:r>
            <a:endParaRPr lang="it-IT" dirty="0"/>
          </a:p>
        </p:txBody>
      </p:sp>
      <p:pic>
        <p:nvPicPr>
          <p:cNvPr id="3" name="Bild 2" descr="NESPRESSO 23 Grands Crus 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746344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47344" y="6172200"/>
            <a:ext cx="7449312" cy="533400"/>
          </a:xfrm>
        </p:spPr>
        <p:txBody>
          <a:bodyPr>
            <a:normAutofit/>
          </a:bodyPr>
          <a:lstStyle/>
          <a:p>
            <a:pPr algn="l"/>
            <a:r>
              <a:rPr lang="it-IT" sz="2400" dirty="0" smtClean="0"/>
              <a:t>La collezione </a:t>
            </a:r>
            <a:r>
              <a:rPr lang="it-IT" sz="2400" i="1" dirty="0" smtClean="0"/>
              <a:t>design</a:t>
            </a:r>
            <a:r>
              <a:rPr lang="it-IT" sz="2400" dirty="0" smtClean="0"/>
              <a:t> esclusiva di Ricola, 2016  </a:t>
            </a:r>
            <a:endParaRPr lang="it-IT" sz="2400" dirty="0"/>
          </a:p>
        </p:txBody>
      </p:sp>
      <p:pic>
        <p:nvPicPr>
          <p:cNvPr id="3" name="Bild 2" descr="RICOLA COLLECTION 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344" y="786384"/>
            <a:ext cx="7449312" cy="5285232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28184" y="980728"/>
            <a:ext cx="2382416" cy="5496272"/>
          </a:xfrm>
        </p:spPr>
        <p:txBody>
          <a:bodyPr>
            <a:normAutofit/>
          </a:bodyPr>
          <a:lstStyle/>
          <a:p>
            <a:pPr algn="l"/>
            <a:r>
              <a:rPr lang="it-IT" sz="2400" dirty="0" smtClean="0"/>
              <a:t>Campionario </a:t>
            </a:r>
            <a:br>
              <a:rPr lang="it-IT" sz="2400" dirty="0" smtClean="0"/>
            </a:br>
            <a:r>
              <a:rPr lang="it-IT" sz="2400" dirty="0" smtClean="0"/>
              <a:t>tutti frutti,</a:t>
            </a:r>
            <a:br>
              <a:rPr lang="it-IT" sz="2400" dirty="0" smtClean="0"/>
            </a:br>
            <a:r>
              <a:rPr lang="it-IT" sz="2400" dirty="0" smtClean="0"/>
              <a:t>2016 </a:t>
            </a:r>
            <a:endParaRPr lang="it-IT" sz="2400" dirty="0"/>
          </a:p>
        </p:txBody>
      </p:sp>
      <p:pic>
        <p:nvPicPr>
          <p:cNvPr id="4" name="Bild 3" descr="RICOLA DSC_00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1133552" y="1133552"/>
            <a:ext cx="6858002" cy="4590894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020272" y="548680"/>
            <a:ext cx="1872208" cy="6080720"/>
          </a:xfrm>
        </p:spPr>
        <p:txBody>
          <a:bodyPr>
            <a:normAutofit/>
          </a:bodyPr>
          <a:lstStyle/>
          <a:p>
            <a:pPr algn="l"/>
            <a:r>
              <a:rPr lang="it-IT" sz="2400" dirty="0" smtClean="0"/>
              <a:t>Marca </a:t>
            </a:r>
            <a:br>
              <a:rPr lang="it-IT" sz="2400" dirty="0" smtClean="0"/>
            </a:br>
            <a:r>
              <a:rPr lang="it-IT" sz="2400" i="1" dirty="0" smtClean="0"/>
              <a:t>Le </a:t>
            </a:r>
            <a:r>
              <a:rPr lang="it-IT" sz="2400" i="1" dirty="0" err="1" smtClean="0"/>
              <a:t>Chocolatier</a:t>
            </a:r>
            <a:r>
              <a:rPr lang="it-IT" sz="2400" i="1" dirty="0" smtClean="0"/>
              <a:t> </a:t>
            </a:r>
            <a:r>
              <a:rPr lang="it-IT" sz="2400" i="1" dirty="0" err="1" smtClean="0"/>
              <a:t>Suisse</a:t>
            </a:r>
            <a:r>
              <a:rPr lang="it-IT" sz="2400" i="1" dirty="0" smtClean="0"/>
              <a:t> </a:t>
            </a:r>
            <a:r>
              <a:rPr lang="it-IT" sz="2400" i="1" dirty="0" err="1" smtClean="0"/>
              <a:t>depuis</a:t>
            </a:r>
            <a:r>
              <a:rPr lang="it-IT" sz="2400" i="1" dirty="0" smtClean="0"/>
              <a:t> 1933</a:t>
            </a:r>
            <a:r>
              <a:rPr lang="it-IT" sz="2400" dirty="0" smtClean="0"/>
              <a:t/>
            </a:r>
            <a:br>
              <a:rPr lang="it-IT" sz="2400" dirty="0" smtClean="0"/>
            </a:br>
            <a:r>
              <a:rPr lang="it-IT" sz="2400" dirty="0" smtClean="0"/>
              <a:t/>
            </a:r>
            <a:br>
              <a:rPr lang="it-IT" sz="2400" dirty="0" smtClean="0"/>
            </a:br>
            <a:r>
              <a:rPr lang="it-IT" sz="2400" dirty="0" smtClean="0"/>
              <a:t>Prodotto dal 2010 </a:t>
            </a:r>
            <a:br>
              <a:rPr lang="it-IT" sz="2400" dirty="0" smtClean="0"/>
            </a:br>
            <a:r>
              <a:rPr lang="it-IT" sz="2400" dirty="0" smtClean="0"/>
              <a:t>dalla COOP </a:t>
            </a:r>
            <a:br>
              <a:rPr lang="it-IT" sz="2400" dirty="0" smtClean="0"/>
            </a:br>
            <a:r>
              <a:rPr lang="it-IT" sz="2400" dirty="0" smtClean="0"/>
              <a:t>Basilea</a:t>
            </a:r>
            <a:br>
              <a:rPr lang="it-IT" sz="2400" dirty="0" smtClean="0"/>
            </a:br>
            <a:r>
              <a:rPr lang="it-IT" sz="2400" dirty="0" smtClean="0"/>
              <a:t/>
            </a:r>
            <a:br>
              <a:rPr lang="it-IT" sz="2400" dirty="0" smtClean="0"/>
            </a:br>
            <a:r>
              <a:rPr lang="it-IT" sz="2400" dirty="0"/>
              <a:t/>
            </a:r>
            <a:br>
              <a:rPr lang="it-IT" sz="2400" dirty="0"/>
            </a:br>
            <a:r>
              <a:rPr lang="it-IT" sz="2400" dirty="0" smtClean="0"/>
              <a:t>prodotto comperato</a:t>
            </a:r>
            <a:br>
              <a:rPr lang="it-IT" sz="2400" dirty="0" smtClean="0"/>
            </a:br>
            <a:r>
              <a:rPr lang="it-IT" sz="2400" dirty="0" smtClean="0"/>
              <a:t>nel 2017 </a:t>
            </a:r>
            <a:endParaRPr lang="it-IT" sz="2400" dirty="0"/>
          </a:p>
        </p:txBody>
      </p:sp>
      <p:pic>
        <p:nvPicPr>
          <p:cNvPr id="3" name="Bild 2" descr="Collection Chocolati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65176"/>
            <a:ext cx="6224016" cy="6364224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5301208"/>
            <a:ext cx="8352928" cy="1400200"/>
          </a:xfrm>
        </p:spPr>
        <p:txBody>
          <a:bodyPr>
            <a:noAutofit/>
          </a:bodyPr>
          <a:lstStyle/>
          <a:p>
            <a:pPr algn="l"/>
            <a:r>
              <a:rPr lang="it-IT" sz="2400" dirty="0"/>
              <a:t>Marca </a:t>
            </a:r>
            <a:r>
              <a:rPr lang="it-IT" sz="2400" i="1" dirty="0" smtClean="0"/>
              <a:t>Le </a:t>
            </a:r>
            <a:r>
              <a:rPr lang="it-IT" sz="2400" i="1" dirty="0" err="1"/>
              <a:t>Chocolatier</a:t>
            </a:r>
            <a:r>
              <a:rPr lang="it-IT" sz="2400" i="1" dirty="0"/>
              <a:t> </a:t>
            </a:r>
            <a:r>
              <a:rPr lang="it-IT" sz="2400" i="1" dirty="0" err="1"/>
              <a:t>Suisse</a:t>
            </a:r>
            <a:r>
              <a:rPr lang="it-IT" sz="2400" i="1" dirty="0"/>
              <a:t> </a:t>
            </a:r>
            <a:r>
              <a:rPr lang="it-IT" sz="2400" i="1" dirty="0" err="1"/>
              <a:t>depuis</a:t>
            </a:r>
            <a:r>
              <a:rPr lang="it-IT" sz="2400" i="1" dirty="0"/>
              <a:t> </a:t>
            </a:r>
            <a:r>
              <a:rPr lang="it-IT" sz="2400" i="1" dirty="0" smtClean="0"/>
              <a:t>1933</a:t>
            </a:r>
            <a:r>
              <a:rPr lang="it-IT" sz="2400" dirty="0"/>
              <a:t/>
            </a:r>
            <a:br>
              <a:rPr lang="it-IT" sz="2400" dirty="0"/>
            </a:br>
            <a:r>
              <a:rPr lang="it-IT" sz="2400" dirty="0"/>
              <a:t>Prodotto dal 2010 </a:t>
            </a:r>
            <a:r>
              <a:rPr lang="it-IT" sz="2400" dirty="0" smtClean="0"/>
              <a:t>dalla </a:t>
            </a:r>
            <a:r>
              <a:rPr lang="it-IT" sz="2400" dirty="0"/>
              <a:t>COOP </a:t>
            </a:r>
            <a:r>
              <a:rPr lang="it-IT" sz="2400" dirty="0" smtClean="0"/>
              <a:t>Basilea</a:t>
            </a:r>
            <a:r>
              <a:rPr lang="it-IT" sz="2400" dirty="0"/>
              <a:t/>
            </a:r>
            <a:br>
              <a:rPr lang="it-IT" sz="2400" dirty="0"/>
            </a:br>
            <a:r>
              <a:rPr lang="it-IT" sz="2400" dirty="0" smtClean="0"/>
              <a:t>Prodotto comperato nel 2017</a:t>
            </a:r>
            <a:endParaRPr lang="it-IT" sz="2400" dirty="0"/>
          </a:p>
        </p:txBody>
      </p:sp>
      <p:pic>
        <p:nvPicPr>
          <p:cNvPr id="3" name="Bild 2" descr="Collection Chocolatier 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822" y="381001"/>
            <a:ext cx="8000578" cy="5032248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836712"/>
            <a:ext cx="4464496" cy="4320480"/>
          </a:xfrm>
        </p:spPr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0"/>
            <a:ext cx="5561556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55576" y="2047488"/>
            <a:ext cx="446449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 smtClean="0">
                <a:latin typeface="Baskerville" charset="0"/>
                <a:ea typeface="Baskerville" charset="0"/>
                <a:cs typeface="Baskerville" charset="0"/>
              </a:rPr>
              <a:t>1</a:t>
            </a:r>
          </a:p>
          <a:p>
            <a:r>
              <a:rPr lang="it-IT" sz="2400" dirty="0" smtClean="0">
                <a:latin typeface="Baskerville" charset="0"/>
                <a:ea typeface="Baskerville" charset="0"/>
                <a:cs typeface="Baskerville" charset="0"/>
              </a:rPr>
              <a:t>Ipotesi della città</a:t>
            </a:r>
            <a:endParaRPr lang="it-IT" sz="2400" dirty="0">
              <a:latin typeface="Baskerville" charset="0"/>
              <a:ea typeface="Baskerville" charset="0"/>
              <a:cs typeface="Baskerville" charset="0"/>
            </a:endParaRPr>
          </a:p>
          <a:p>
            <a:r>
              <a:rPr lang="it-IT" sz="2400" dirty="0" smtClean="0">
                <a:latin typeface="Baskerville" charset="0"/>
                <a:ea typeface="Baskerville" charset="0"/>
                <a:cs typeface="Baskerville" charset="0"/>
              </a:rPr>
              <a:t>come giardino zoologico</a:t>
            </a:r>
          </a:p>
          <a:p>
            <a:endParaRPr lang="it-IT" sz="2400" dirty="0" smtClean="0">
              <a:latin typeface="Baskerville" charset="0"/>
              <a:ea typeface="Baskerville" charset="0"/>
              <a:cs typeface="Baskerville" charset="0"/>
            </a:endParaRPr>
          </a:p>
          <a:p>
            <a:r>
              <a:rPr lang="it-IT" sz="2400" dirty="0" smtClean="0">
                <a:latin typeface="Baskerville" charset="0"/>
                <a:ea typeface="Baskerville" charset="0"/>
                <a:cs typeface="Baskerville" charset="0"/>
              </a:rPr>
              <a:t>2</a:t>
            </a:r>
          </a:p>
          <a:p>
            <a:r>
              <a:rPr lang="it-IT" sz="2400" dirty="0" smtClean="0">
                <a:latin typeface="Baskerville" charset="0"/>
                <a:ea typeface="Baskerville" charset="0"/>
                <a:cs typeface="Baskerville" charset="0"/>
              </a:rPr>
              <a:t>postulato della Svizzera </a:t>
            </a:r>
          </a:p>
          <a:p>
            <a:r>
              <a:rPr lang="it-IT" sz="2400" dirty="0" smtClean="0">
                <a:latin typeface="Baskerville" charset="0"/>
                <a:ea typeface="Baskerville" charset="0"/>
                <a:cs typeface="Baskerville" charset="0"/>
              </a:rPr>
              <a:t>come giardino zoologico   </a:t>
            </a:r>
            <a:endParaRPr lang="it-IT" sz="2400" dirty="0">
              <a:latin typeface="Baskerville" charset="0"/>
              <a:ea typeface="Baskerville" charset="0"/>
              <a:cs typeface="Baskervill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71973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004048" y="188640"/>
            <a:ext cx="3672408" cy="3888433"/>
          </a:xfrm>
        </p:spPr>
        <p:txBody>
          <a:bodyPr>
            <a:noAutofit/>
          </a:bodyPr>
          <a:lstStyle/>
          <a:p>
            <a:pPr algn="l"/>
            <a:r>
              <a:rPr lang="it-IT" sz="2400" dirty="0" smtClean="0"/>
              <a:t>Jean-Louis Cohen</a:t>
            </a:r>
            <a:br>
              <a:rPr lang="it-IT" sz="2400" dirty="0" smtClean="0"/>
            </a:br>
            <a:r>
              <a:rPr lang="it-IT" sz="2400" dirty="0" smtClean="0"/>
              <a:t>autore dell’ipotesi</a:t>
            </a:r>
            <a:br>
              <a:rPr lang="it-IT" sz="2400" dirty="0" smtClean="0"/>
            </a:br>
            <a:r>
              <a:rPr lang="it-IT" sz="2400" dirty="0" smtClean="0"/>
              <a:t>della città postmoderna</a:t>
            </a:r>
            <a:br>
              <a:rPr lang="it-IT" sz="2400" dirty="0" smtClean="0"/>
            </a:br>
            <a:r>
              <a:rPr lang="it-IT" sz="2400" dirty="0" smtClean="0"/>
              <a:t>come giardino zoologico</a:t>
            </a:r>
            <a:br>
              <a:rPr lang="it-IT" sz="2400" dirty="0" smtClean="0"/>
            </a:br>
            <a:r>
              <a:rPr lang="it-IT" sz="2400" dirty="0"/>
              <a:t/>
            </a:r>
            <a:br>
              <a:rPr lang="it-IT" sz="2400" dirty="0"/>
            </a:br>
            <a:r>
              <a:rPr lang="it-IT" sz="2400" dirty="0"/>
              <a:t/>
            </a:r>
            <a:br>
              <a:rPr lang="it-IT" sz="2400" dirty="0"/>
            </a:br>
            <a:r>
              <a:rPr lang="it-IT" sz="2400" dirty="0" smtClean="0"/>
              <a:t/>
            </a:r>
            <a:br>
              <a:rPr lang="it-IT" sz="2400" dirty="0" smtClean="0"/>
            </a:br>
            <a:r>
              <a:rPr lang="it-IT" sz="2400" dirty="0" smtClean="0"/>
              <a:t/>
            </a:r>
            <a:br>
              <a:rPr lang="it-IT" sz="2400" dirty="0" smtClean="0"/>
            </a:br>
            <a:r>
              <a:rPr lang="it-IT" sz="2400" dirty="0" smtClean="0"/>
              <a:t>Ritratto fotografico di</a:t>
            </a:r>
            <a:br>
              <a:rPr lang="it-IT" sz="2400" dirty="0" smtClean="0"/>
            </a:br>
            <a:r>
              <a:rPr lang="it-IT" sz="2400" dirty="0" err="1" smtClean="0"/>
              <a:t>Gitty</a:t>
            </a:r>
            <a:r>
              <a:rPr lang="it-IT" sz="2400" dirty="0" smtClean="0"/>
              <a:t> </a:t>
            </a:r>
            <a:r>
              <a:rPr lang="it-IT" sz="2400" dirty="0" err="1" smtClean="0"/>
              <a:t>Darugar</a:t>
            </a:r>
            <a:r>
              <a:rPr lang="it-IT" sz="2400" dirty="0" smtClean="0"/>
              <a:t>, 2009</a:t>
            </a:r>
            <a:endParaRPr lang="it-IT" sz="2400" dirty="0"/>
          </a:p>
        </p:txBody>
      </p:sp>
      <p:pic>
        <p:nvPicPr>
          <p:cNvPr id="3" name="Bild 2" descr="Jean9Louis Cohen gitty Darugar 801 allerbers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40484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99592" y="5445224"/>
            <a:ext cx="8022607" cy="1332383"/>
          </a:xfrm>
        </p:spPr>
        <p:txBody>
          <a:bodyPr>
            <a:normAutofit/>
          </a:bodyPr>
          <a:lstStyle/>
          <a:p>
            <a:pPr algn="l"/>
            <a:r>
              <a:rPr lang="it-IT" sz="2400" dirty="0" smtClean="0"/>
              <a:t>Doppia pagina del </a:t>
            </a:r>
            <a:r>
              <a:rPr lang="it-IT" sz="2400" i="1" dirty="0" err="1" smtClean="0"/>
              <a:t>Beatus</a:t>
            </a:r>
            <a:r>
              <a:rPr lang="it-IT" sz="2400" i="1" dirty="0" smtClean="0"/>
              <a:t> </a:t>
            </a:r>
            <a:r>
              <a:rPr lang="it-IT" sz="2400" dirty="0" smtClean="0"/>
              <a:t>(manoscritto) di Gerona</a:t>
            </a:r>
            <a:br>
              <a:rPr lang="it-IT" sz="2400" dirty="0" smtClean="0"/>
            </a:br>
            <a:r>
              <a:rPr lang="it-IT" sz="2400" i="1" cap="all" dirty="0" smtClean="0"/>
              <a:t>ENDE</a:t>
            </a:r>
            <a:r>
              <a:rPr lang="it-IT" sz="2400" i="1" cap="all" dirty="0"/>
              <a:t>, PINTRIX ET DEI </a:t>
            </a:r>
            <a:r>
              <a:rPr lang="it-IT" sz="2400" i="1" cap="all" dirty="0" smtClean="0"/>
              <a:t>ADIUTRIX</a:t>
            </a:r>
            <a:r>
              <a:rPr lang="it-IT" sz="2400" dirty="0" smtClean="0"/>
              <a:t>, 975 circa </a:t>
            </a:r>
            <a:br>
              <a:rPr lang="it-IT" sz="2400" dirty="0" smtClean="0"/>
            </a:br>
            <a:r>
              <a:rPr lang="it-IT" sz="2400" dirty="0" smtClean="0"/>
              <a:t>Tesoro del duomo di Gerona       © Lessing Archive </a:t>
            </a:r>
            <a:endParaRPr lang="it-IT" sz="2400" dirty="0"/>
          </a:p>
        </p:txBody>
      </p:sp>
      <p:pic>
        <p:nvPicPr>
          <p:cNvPr id="3" name="Bild 2" descr="BEATVS DE GERONE 3506004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188640"/>
            <a:ext cx="7233731" cy="5361721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04248" y="2060848"/>
            <a:ext cx="2339752" cy="4464496"/>
          </a:xfrm>
        </p:spPr>
        <p:txBody>
          <a:bodyPr>
            <a:normAutofit/>
          </a:bodyPr>
          <a:lstStyle/>
          <a:p>
            <a:pPr algn="l"/>
            <a:r>
              <a:rPr lang="it-IT" sz="2400" dirty="0" smtClean="0"/>
              <a:t>Edizioni </a:t>
            </a:r>
            <a:br>
              <a:rPr lang="it-IT" sz="2400" dirty="0" smtClean="0"/>
            </a:br>
            <a:r>
              <a:rPr lang="it-IT" sz="2400" dirty="0" smtClean="0"/>
              <a:t>dell’Associazione</a:t>
            </a:r>
            <a:br>
              <a:rPr lang="it-IT" sz="2400" dirty="0" smtClean="0"/>
            </a:br>
            <a:r>
              <a:rPr lang="it-IT" sz="2400" dirty="0" smtClean="0"/>
              <a:t>Svizzera dei </a:t>
            </a:r>
            <a:br>
              <a:rPr lang="it-IT" sz="2400" dirty="0" smtClean="0"/>
            </a:br>
            <a:r>
              <a:rPr lang="it-IT" sz="2400" dirty="0" smtClean="0"/>
              <a:t>Ciechi (SBV)</a:t>
            </a:r>
            <a:br>
              <a:rPr lang="it-IT" sz="2400" dirty="0" smtClean="0"/>
            </a:br>
            <a:r>
              <a:rPr lang="it-IT" sz="2400" dirty="0"/>
              <a:t/>
            </a:r>
            <a:br>
              <a:rPr lang="it-IT" sz="2400" dirty="0"/>
            </a:br>
            <a:r>
              <a:rPr lang="it-IT" sz="2400" dirty="0" smtClean="0"/>
              <a:t>2016</a:t>
            </a:r>
            <a:br>
              <a:rPr lang="it-IT" sz="2400" dirty="0" smtClean="0"/>
            </a:br>
            <a:r>
              <a:rPr lang="it-IT" sz="2400" dirty="0"/>
              <a:t/>
            </a:r>
            <a:br>
              <a:rPr lang="it-IT" sz="2400" dirty="0"/>
            </a:br>
            <a:r>
              <a:rPr lang="it-IT" sz="2400" dirty="0" smtClean="0"/>
              <a:t>Grafica &amp; ©</a:t>
            </a:r>
            <a:br>
              <a:rPr lang="it-IT" sz="2400" dirty="0" smtClean="0"/>
            </a:br>
            <a:r>
              <a:rPr lang="it-IT" sz="2400" dirty="0" err="1" smtClean="0"/>
              <a:t>Hallwag</a:t>
            </a:r>
            <a:r>
              <a:rPr lang="it-IT" sz="2400" dirty="0" smtClean="0"/>
              <a:t> &amp;</a:t>
            </a:r>
            <a:br>
              <a:rPr lang="it-IT" sz="2400" dirty="0" smtClean="0"/>
            </a:br>
            <a:r>
              <a:rPr lang="it-IT" sz="2400" dirty="0" err="1" smtClean="0"/>
              <a:t>Kümmerli+Frei</a:t>
            </a:r>
            <a:endParaRPr lang="it-IT" dirty="0"/>
          </a:p>
        </p:txBody>
      </p:sp>
      <p:pic>
        <p:nvPicPr>
          <p:cNvPr id="3" name="Bild 2" descr="Schweiz als Zo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2400" y="0"/>
            <a:ext cx="683765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48680"/>
            <a:ext cx="3877816" cy="4752528"/>
          </a:xfrm>
        </p:spPr>
        <p:txBody>
          <a:bodyPr/>
          <a:lstStyle/>
          <a:p>
            <a:r>
              <a:rPr lang="en-US" smtClean="0"/>
              <a:t>k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566120" cy="686362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11560" y="2274838"/>
            <a:ext cx="4572000" cy="3693319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it-IT" dirty="0">
              <a:latin typeface="Baskerville" charset="0"/>
              <a:ea typeface="Baskerville" charset="0"/>
              <a:cs typeface="Baskerville" charset="0"/>
            </a:endParaRPr>
          </a:p>
          <a:p>
            <a:r>
              <a:rPr lang="it-IT" sz="2400" dirty="0" smtClean="0">
                <a:latin typeface="Baskerville" charset="0"/>
                <a:ea typeface="Baskerville" charset="0"/>
                <a:cs typeface="Baskerville" charset="0"/>
              </a:rPr>
              <a:t>Un giardino zoologico presso Basilea:</a:t>
            </a:r>
            <a:endParaRPr lang="it-IT" sz="2400" dirty="0">
              <a:latin typeface="Baskerville" charset="0"/>
              <a:ea typeface="Baskerville" charset="0"/>
              <a:cs typeface="Baskerville" charset="0"/>
            </a:endParaRPr>
          </a:p>
          <a:p>
            <a:endParaRPr lang="it-IT" sz="2400" dirty="0">
              <a:latin typeface="Baskerville" charset="0"/>
              <a:ea typeface="Baskerville" charset="0"/>
              <a:cs typeface="Baskerville" charset="0"/>
            </a:endParaRPr>
          </a:p>
          <a:p>
            <a:r>
              <a:rPr lang="it-IT" sz="2400" dirty="0">
                <a:latin typeface="Baskerville" charset="0"/>
                <a:ea typeface="Baskerville" charset="0"/>
                <a:cs typeface="Baskerville" charset="0"/>
              </a:rPr>
              <a:t>Il </a:t>
            </a:r>
            <a:r>
              <a:rPr lang="it-IT" sz="2400" i="1" dirty="0" err="1">
                <a:latin typeface="Baskerville" charset="0"/>
                <a:ea typeface="Baskerville" charset="0"/>
                <a:cs typeface="Baskerville" charset="0"/>
              </a:rPr>
              <a:t>Vitra</a:t>
            </a:r>
            <a:r>
              <a:rPr lang="it-IT" sz="2400" i="1" dirty="0">
                <a:latin typeface="Baskerville" charset="0"/>
                <a:ea typeface="Baskerville" charset="0"/>
                <a:cs typeface="Baskerville" charset="0"/>
              </a:rPr>
              <a:t> </a:t>
            </a:r>
            <a:r>
              <a:rPr lang="it-IT" sz="2400" i="1" dirty="0" err="1">
                <a:latin typeface="Baskerville" charset="0"/>
                <a:ea typeface="Baskerville" charset="0"/>
                <a:cs typeface="Baskerville" charset="0"/>
              </a:rPr>
              <a:t>Museum</a:t>
            </a:r>
            <a:r>
              <a:rPr lang="it-IT" sz="2400" i="1" dirty="0">
                <a:latin typeface="Baskerville" charset="0"/>
                <a:ea typeface="Baskerville" charset="0"/>
                <a:cs typeface="Baskerville" charset="0"/>
              </a:rPr>
              <a:t> </a:t>
            </a:r>
            <a:r>
              <a:rPr lang="it-IT" sz="2400" dirty="0">
                <a:latin typeface="Baskerville" charset="0"/>
                <a:ea typeface="Baskerville" charset="0"/>
                <a:cs typeface="Baskerville" charset="0"/>
              </a:rPr>
              <a:t>di Weil </a:t>
            </a:r>
            <a:r>
              <a:rPr lang="it-IT" sz="2400" dirty="0" err="1">
                <a:latin typeface="Baskerville" charset="0"/>
                <a:ea typeface="Baskerville" charset="0"/>
                <a:cs typeface="Baskerville" charset="0"/>
              </a:rPr>
              <a:t>am</a:t>
            </a:r>
            <a:r>
              <a:rPr lang="it-IT" sz="2400" dirty="0">
                <a:latin typeface="Baskerville" charset="0"/>
                <a:ea typeface="Baskerville" charset="0"/>
                <a:cs typeface="Baskerville" charset="0"/>
              </a:rPr>
              <a:t> </a:t>
            </a:r>
            <a:r>
              <a:rPr lang="it-IT" sz="2400" dirty="0" err="1">
                <a:latin typeface="Baskerville" charset="0"/>
                <a:ea typeface="Baskerville" charset="0"/>
                <a:cs typeface="Baskerville" charset="0"/>
              </a:rPr>
              <a:t>Rhein</a:t>
            </a:r>
            <a:r>
              <a:rPr lang="it-IT" sz="2400" dirty="0">
                <a:latin typeface="Baskerville" charset="0"/>
                <a:ea typeface="Baskerville" charset="0"/>
                <a:cs typeface="Baskerville" charset="0"/>
              </a:rPr>
              <a:t>,</a:t>
            </a:r>
          </a:p>
          <a:p>
            <a:r>
              <a:rPr lang="it-IT" sz="2400" dirty="0" smtClean="0">
                <a:latin typeface="Baskerville" charset="0"/>
                <a:ea typeface="Baskerville" charset="0"/>
                <a:cs typeface="Baskerville" charset="0"/>
              </a:rPr>
              <a:t>opera di </a:t>
            </a:r>
            <a:r>
              <a:rPr lang="it-IT" sz="2400" dirty="0">
                <a:latin typeface="Baskerville" charset="0"/>
                <a:ea typeface="Baskerville" charset="0"/>
                <a:cs typeface="Baskerville" charset="0"/>
              </a:rPr>
              <a:t>Willi, Erika, </a:t>
            </a:r>
            <a:r>
              <a:rPr lang="it-IT" sz="2400" dirty="0" err="1">
                <a:latin typeface="Baskerville" charset="0"/>
                <a:ea typeface="Baskerville" charset="0"/>
                <a:cs typeface="Baskerville" charset="0"/>
              </a:rPr>
              <a:t>Rolf</a:t>
            </a:r>
            <a:r>
              <a:rPr lang="it-IT" sz="2400" dirty="0">
                <a:latin typeface="Baskerville" charset="0"/>
                <a:ea typeface="Baskerville" charset="0"/>
                <a:cs typeface="Baskerville" charset="0"/>
              </a:rPr>
              <a:t>  </a:t>
            </a:r>
            <a:r>
              <a:rPr lang="it-IT" sz="2400" dirty="0" err="1">
                <a:latin typeface="Baskerville" charset="0"/>
                <a:ea typeface="Baskerville" charset="0"/>
                <a:cs typeface="Baskerville" charset="0"/>
              </a:rPr>
              <a:t>Fehlbaum</a:t>
            </a:r>
            <a:r>
              <a:rPr lang="it-IT" sz="2400" dirty="0">
                <a:latin typeface="Baskerville" charset="0"/>
                <a:ea typeface="Baskerville" charset="0"/>
                <a:cs typeface="Baskerville" charset="0"/>
              </a:rPr>
              <a:t> </a:t>
            </a:r>
          </a:p>
          <a:p>
            <a:endParaRPr lang="it-IT" sz="2400" dirty="0">
              <a:latin typeface="Baskerville" charset="0"/>
              <a:ea typeface="Baskerville" charset="0"/>
              <a:cs typeface="Baskerville" charset="0"/>
            </a:endParaRPr>
          </a:p>
          <a:p>
            <a:r>
              <a:rPr lang="it-IT" sz="2400" dirty="0">
                <a:latin typeface="Baskerville" charset="0"/>
                <a:ea typeface="Baskerville" charset="0"/>
                <a:cs typeface="Baskerville" charset="0"/>
              </a:rPr>
              <a:t>da 1980 circa insino </a:t>
            </a:r>
            <a:r>
              <a:rPr lang="it-IT" sz="2400" dirty="0" smtClean="0">
                <a:latin typeface="Baskerville" charset="0"/>
                <a:ea typeface="Baskerville" charset="0"/>
                <a:cs typeface="Baskerville" charset="0"/>
              </a:rPr>
              <a:t>ai </a:t>
            </a:r>
            <a:r>
              <a:rPr lang="it-IT" sz="2400" dirty="0">
                <a:latin typeface="Baskerville" charset="0"/>
                <a:ea typeface="Baskerville" charset="0"/>
                <a:cs typeface="Baskerville" charset="0"/>
              </a:rPr>
              <a:t>tempi </a:t>
            </a:r>
          </a:p>
          <a:p>
            <a:r>
              <a:rPr lang="it-IT" sz="2400" dirty="0">
                <a:latin typeface="Baskerville" charset="0"/>
                <a:ea typeface="Baskerville" charset="0"/>
                <a:cs typeface="Baskerville" charset="0"/>
              </a:rPr>
              <a:t>nostri </a:t>
            </a:r>
          </a:p>
        </p:txBody>
      </p:sp>
    </p:spTree>
    <p:extLst>
      <p:ext uri="{BB962C8B-B14F-4D97-AF65-F5344CB8AC3E}">
        <p14:creationId xmlns:p14="http://schemas.microsoft.com/office/powerpoint/2010/main" val="144362463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78632" y="5589240"/>
            <a:ext cx="7901880" cy="1152128"/>
          </a:xfrm>
        </p:spPr>
        <p:txBody>
          <a:bodyPr>
            <a:noAutofit/>
          </a:bodyPr>
          <a:lstStyle/>
          <a:p>
            <a:pPr algn="l"/>
            <a:r>
              <a:rPr lang="it-IT" sz="2400" dirty="0"/>
              <a:t>M</a:t>
            </a:r>
            <a:r>
              <a:rPr lang="it-IT" sz="2400" dirty="0" smtClean="0"/>
              <a:t>iniature delle sedie classiche del design moderno</a:t>
            </a:r>
            <a:r>
              <a:rPr lang="it-IT" sz="2400" i="1" dirty="0" smtClean="0"/>
              <a:t/>
            </a:r>
            <a:br>
              <a:rPr lang="it-IT" sz="2400" i="1" dirty="0" smtClean="0"/>
            </a:br>
            <a:r>
              <a:rPr lang="it-IT" sz="2400" dirty="0" smtClean="0"/>
              <a:t>Catalogo 2018    © </a:t>
            </a:r>
            <a:r>
              <a:rPr lang="it-IT" sz="2400" dirty="0" err="1" smtClean="0"/>
              <a:t>Vitra</a:t>
            </a:r>
            <a:r>
              <a:rPr lang="it-IT" sz="2400" dirty="0" smtClean="0"/>
              <a:t> </a:t>
            </a:r>
            <a:r>
              <a:rPr lang="it-IT" sz="2400" dirty="0" err="1" smtClean="0"/>
              <a:t>Museum</a:t>
            </a:r>
            <a:r>
              <a:rPr lang="it-IT" sz="2400" dirty="0" smtClean="0"/>
              <a:t>, Weil </a:t>
            </a:r>
            <a:r>
              <a:rPr lang="it-IT" sz="2400" dirty="0" err="1" smtClean="0"/>
              <a:t>am</a:t>
            </a:r>
            <a:r>
              <a:rPr lang="it-IT" sz="2400" dirty="0" smtClean="0"/>
              <a:t> </a:t>
            </a:r>
            <a:r>
              <a:rPr lang="it-IT" sz="2400" dirty="0" err="1" smtClean="0"/>
              <a:t>Rhein</a:t>
            </a:r>
            <a:endParaRPr lang="it-IT" sz="2400" dirty="0"/>
          </a:p>
        </p:txBody>
      </p:sp>
      <p:pic>
        <p:nvPicPr>
          <p:cNvPr id="3" name="Bild 2" descr="VITRA COLLECTION vitramin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152400"/>
            <a:ext cx="6858000" cy="580034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552" y="6035040"/>
            <a:ext cx="8064896" cy="576064"/>
          </a:xfrm>
        </p:spPr>
        <p:txBody>
          <a:bodyPr>
            <a:normAutofit/>
          </a:bodyPr>
          <a:lstStyle/>
          <a:p>
            <a:r>
              <a:rPr lang="it-IT" sz="2400" i="1" dirty="0" err="1" smtClean="0"/>
              <a:t>Vitra</a:t>
            </a:r>
            <a:r>
              <a:rPr lang="it-IT" sz="2400" i="1" dirty="0" smtClean="0"/>
              <a:t>-Campus</a:t>
            </a:r>
            <a:r>
              <a:rPr lang="it-IT" sz="2400" dirty="0" smtClean="0"/>
              <a:t> , da Google nel 2014  </a:t>
            </a:r>
            <a:endParaRPr lang="it-IT" sz="2400" dirty="0"/>
          </a:p>
        </p:txBody>
      </p:sp>
      <p:pic>
        <p:nvPicPr>
          <p:cNvPr id="3" name="Bild 2" descr="Vitra-Campus_Aerial-Photo_2014_866387_mast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03504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552" y="6035040"/>
            <a:ext cx="8064896" cy="576064"/>
          </a:xfrm>
        </p:spPr>
        <p:txBody>
          <a:bodyPr>
            <a:normAutofit/>
          </a:bodyPr>
          <a:lstStyle/>
          <a:p>
            <a:pPr algn="l"/>
            <a:r>
              <a:rPr lang="it-IT" sz="2400" i="1" dirty="0" err="1" smtClean="0"/>
              <a:t>Vitra</a:t>
            </a:r>
            <a:r>
              <a:rPr lang="it-IT" sz="2400" i="1" dirty="0" smtClean="0"/>
              <a:t>-Campus</a:t>
            </a:r>
            <a:r>
              <a:rPr lang="it-IT" sz="2400" dirty="0" smtClean="0"/>
              <a:t>, prospettiva  da </a:t>
            </a:r>
            <a:r>
              <a:rPr lang="it-IT" sz="2400" dirty="0" err="1" smtClean="0"/>
              <a:t>Vitra.com</a:t>
            </a:r>
            <a:r>
              <a:rPr lang="it-IT" sz="2400" dirty="0" smtClean="0"/>
              <a:t>  </a:t>
            </a:r>
            <a:endParaRPr lang="it-IT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656" y="692696"/>
            <a:ext cx="8478688" cy="4655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1665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7415" y="5517232"/>
            <a:ext cx="7977034" cy="1188367"/>
          </a:xfrm>
        </p:spPr>
        <p:txBody>
          <a:bodyPr>
            <a:noAutofit/>
          </a:bodyPr>
          <a:lstStyle/>
          <a:p>
            <a:r>
              <a:rPr lang="it-IT" sz="2400" dirty="0" err="1" smtClean="0"/>
              <a:t>HdM</a:t>
            </a:r>
            <a:r>
              <a:rPr lang="it-IT" sz="2400" dirty="0" smtClean="0"/>
              <a:t>, Basilea, 2015-16, </a:t>
            </a:r>
            <a:r>
              <a:rPr lang="it-IT" sz="2400" dirty="0"/>
              <a:t/>
            </a:r>
            <a:br>
              <a:rPr lang="it-IT" sz="2400" dirty="0"/>
            </a:br>
            <a:r>
              <a:rPr lang="it-IT" sz="2400" i="1" dirty="0" err="1" smtClean="0"/>
              <a:t>Schaudepot</a:t>
            </a:r>
            <a:r>
              <a:rPr lang="it-IT" sz="2400" dirty="0" smtClean="0"/>
              <a:t>, Fotografia di Julien </a:t>
            </a:r>
            <a:r>
              <a:rPr lang="it-IT" sz="2400" dirty="0" err="1" smtClean="0"/>
              <a:t>Lanoo</a:t>
            </a:r>
            <a:r>
              <a:rPr lang="it-IT" sz="2400" dirty="0" smtClean="0"/>
              <a:t>, 2016  </a:t>
            </a:r>
            <a:endParaRPr lang="it-IT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925" y="332657"/>
            <a:ext cx="7661652" cy="5472608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877272"/>
            <a:ext cx="8229600" cy="792088"/>
          </a:xfrm>
        </p:spPr>
        <p:txBody>
          <a:bodyPr>
            <a:normAutofit/>
          </a:bodyPr>
          <a:lstStyle/>
          <a:p>
            <a:r>
              <a:rPr lang="en-US" sz="2400" dirty="0" err="1" smtClean="0"/>
              <a:t>Ibidem</a:t>
            </a:r>
            <a:r>
              <a:rPr lang="en-US" sz="2400" dirty="0" smtClean="0"/>
              <a:t>, </a:t>
            </a:r>
            <a:r>
              <a:rPr lang="en-US" sz="2400" dirty="0" err="1" smtClean="0"/>
              <a:t>foto</a:t>
            </a:r>
            <a:r>
              <a:rPr lang="en-US" sz="2400" dirty="0" smtClean="0"/>
              <a:t> di Julien </a:t>
            </a:r>
            <a:r>
              <a:rPr lang="en-US" sz="2400" dirty="0" err="1" smtClean="0"/>
              <a:t>Lanoo</a:t>
            </a:r>
            <a:r>
              <a:rPr lang="en-US" sz="2400" dirty="0" smtClean="0"/>
              <a:t>, 2016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" y="-27383"/>
            <a:ext cx="9144000" cy="604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93467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00100" y="5805264"/>
            <a:ext cx="6680200" cy="685800"/>
          </a:xfrm>
        </p:spPr>
        <p:txBody>
          <a:bodyPr>
            <a:normAutofit/>
          </a:bodyPr>
          <a:lstStyle/>
          <a:p>
            <a:r>
              <a:rPr lang="it-IT" sz="2400" i="1" dirty="0" err="1" smtClean="0"/>
              <a:t>Vitraschaudepotexhibition</a:t>
            </a:r>
            <a:r>
              <a:rPr lang="it-IT" sz="2400" dirty="0" smtClean="0"/>
              <a:t>, da Google nel 2017</a:t>
            </a:r>
            <a:endParaRPr lang="it-IT" sz="2400" dirty="0"/>
          </a:p>
        </p:txBody>
      </p:sp>
      <p:pic>
        <p:nvPicPr>
          <p:cNvPr id="3" name="Bild 2" descr="vitraschaudepotexhibition_1378737_m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4168" y="651098"/>
            <a:ext cx="6680200" cy="501015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167" y="5157193"/>
            <a:ext cx="6183588" cy="1503039"/>
          </a:xfrm>
        </p:spPr>
        <p:txBody>
          <a:bodyPr>
            <a:normAutofit/>
          </a:bodyPr>
          <a:lstStyle/>
          <a:p>
            <a:r>
              <a:rPr lang="en-US" sz="2400" dirty="0" smtClean="0"/>
              <a:t>Charles &amp; Ray Eames</a:t>
            </a:r>
            <a:br>
              <a:rPr lang="en-US" sz="2400" dirty="0" smtClean="0"/>
            </a:br>
            <a:r>
              <a:rPr lang="en-US" sz="2400" dirty="0" smtClean="0"/>
              <a:t>Elephant</a:t>
            </a:r>
            <a:br>
              <a:rPr lang="en-US" sz="2400" dirty="0" smtClean="0"/>
            </a:br>
            <a:r>
              <a:rPr lang="en-US" sz="2400" dirty="0" smtClean="0"/>
              <a:t>1945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1167" y="404665"/>
            <a:ext cx="6183587" cy="4752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13725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3784" y="908720"/>
            <a:ext cx="3034680" cy="5688632"/>
          </a:xfrm>
        </p:spPr>
        <p:txBody>
          <a:bodyPr>
            <a:normAutofit/>
          </a:bodyPr>
          <a:lstStyle/>
          <a:p>
            <a:pPr algn="l"/>
            <a:r>
              <a:rPr lang="en-US" sz="2400" dirty="0" err="1" smtClean="0"/>
              <a:t>Vitra</a:t>
            </a:r>
            <a:r>
              <a:rPr lang="en-US" sz="2400" dirty="0" smtClean="0"/>
              <a:t>-Campus</a:t>
            </a:r>
            <a:br>
              <a:rPr lang="en-US" sz="2400" dirty="0" smtClean="0"/>
            </a:br>
            <a:r>
              <a:rPr lang="en-US" sz="2400" dirty="0" smtClean="0"/>
              <a:t>Homo sapiens sapiens</a:t>
            </a:r>
            <a:br>
              <a:rPr lang="en-US" sz="2400" dirty="0" smtClean="0"/>
            </a:br>
            <a:r>
              <a:rPr lang="en-US" sz="2400" dirty="0" smtClean="0"/>
              <a:t>in </a:t>
            </a:r>
            <a:r>
              <a:rPr lang="en-US" sz="2400" dirty="0" err="1" smtClean="0"/>
              <a:t>fieri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err="1" smtClean="0"/>
              <a:t>luglio</a:t>
            </a:r>
            <a:r>
              <a:rPr lang="en-US" sz="2400" dirty="0" smtClean="0"/>
              <a:t> 2018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1387" y="0"/>
            <a:ext cx="43953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8545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12160" y="980728"/>
            <a:ext cx="2808312" cy="5544616"/>
          </a:xfrm>
        </p:spPr>
        <p:txBody>
          <a:bodyPr>
            <a:normAutofit/>
          </a:bodyPr>
          <a:lstStyle/>
          <a:p>
            <a:pPr algn="l"/>
            <a:r>
              <a:rPr lang="en-US" sz="2400" dirty="0" err="1" smtClean="0"/>
              <a:t>Vitra</a:t>
            </a:r>
            <a:r>
              <a:rPr lang="en-US" sz="2400" dirty="0" smtClean="0"/>
              <a:t>-campus</a:t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/>
              <a:t>L</a:t>
            </a:r>
            <a:r>
              <a:rPr lang="en-US" sz="2400" dirty="0" smtClean="0"/>
              <a:t>a </a:t>
            </a:r>
            <a:r>
              <a:rPr lang="en-US" sz="2400" dirty="0" err="1"/>
              <a:t>mandria</a:t>
            </a:r>
            <a:r>
              <a:rPr lang="en-US" sz="2400" dirty="0"/>
              <a:t> </a:t>
            </a:r>
            <a:r>
              <a:rPr lang="en-US" sz="2400" dirty="0" err="1"/>
              <a:t>degli</a:t>
            </a:r>
            <a:r>
              <a:rPr lang="en-US" sz="2400" dirty="0"/>
              <a:t> </a:t>
            </a:r>
            <a:r>
              <a:rPr lang="en-US" sz="2400" dirty="0" err="1"/>
              <a:t>elefanti</a:t>
            </a:r>
            <a:r>
              <a:rPr lang="en-US" sz="2400" dirty="0"/>
              <a:t>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err="1" smtClean="0"/>
              <a:t>luglio</a:t>
            </a:r>
            <a:r>
              <a:rPr lang="en-US" sz="2400" dirty="0" smtClean="0"/>
              <a:t> 2018</a:t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err="1" smtClean="0"/>
              <a:t>Modello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Charles &amp; Ray Eames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10951" y="710951"/>
            <a:ext cx="6857999" cy="5436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03696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6021288"/>
            <a:ext cx="8856984" cy="720080"/>
          </a:xfrm>
        </p:spPr>
        <p:txBody>
          <a:bodyPr>
            <a:normAutofit/>
          </a:bodyPr>
          <a:lstStyle/>
          <a:p>
            <a:pPr algn="l"/>
            <a:r>
              <a:rPr lang="en-US" sz="2400" dirty="0" err="1" smtClean="0"/>
              <a:t>Vitra</a:t>
            </a:r>
            <a:r>
              <a:rPr lang="en-US" sz="2400" dirty="0" smtClean="0"/>
              <a:t>-Campus in </a:t>
            </a:r>
            <a:r>
              <a:rPr lang="en-US" sz="2400" dirty="0" err="1" smtClean="0"/>
              <a:t>luglio</a:t>
            </a:r>
            <a:r>
              <a:rPr lang="en-US" sz="2400" dirty="0" smtClean="0"/>
              <a:t> 2018 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384"/>
            <a:ext cx="9144000" cy="6121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13709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8064" y="750013"/>
            <a:ext cx="3672408" cy="3903123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/>
              <a:t/>
            </a:r>
            <a:br>
              <a:rPr lang="en-US" dirty="0" smtClean="0"/>
            </a:br>
            <a:r>
              <a:rPr lang="en-US" sz="2700" dirty="0" err="1" smtClean="0"/>
              <a:t>Padiglione</a:t>
            </a:r>
            <a:r>
              <a:rPr lang="en-US" sz="2700" dirty="0" smtClean="0"/>
              <a:t> </a:t>
            </a:r>
            <a:br>
              <a:rPr lang="en-US" sz="2700" dirty="0" smtClean="0"/>
            </a:br>
            <a:r>
              <a:rPr lang="en-US" sz="2700" dirty="0" err="1" smtClean="0"/>
              <a:t>dello</a:t>
            </a:r>
            <a:r>
              <a:rPr lang="en-US" sz="2700" dirty="0" smtClean="0"/>
              <a:t> zoo di BS</a:t>
            </a:r>
            <a:br>
              <a:rPr lang="en-US" sz="2700" dirty="0" smtClean="0"/>
            </a:br>
            <a:r>
              <a:rPr lang="en-US" sz="2700" dirty="0" err="1" smtClean="0"/>
              <a:t>detto</a:t>
            </a:r>
            <a:r>
              <a:rPr lang="en-US" sz="2700" dirty="0" smtClean="0"/>
              <a:t> </a:t>
            </a:r>
            <a:r>
              <a:rPr lang="en-US" sz="2700" i="1" dirty="0" smtClean="0"/>
              <a:t>Casa </a:t>
            </a:r>
            <a:r>
              <a:rPr lang="en-US" sz="2700" i="1" dirty="0" err="1" smtClean="0"/>
              <a:t>degli</a:t>
            </a:r>
            <a:r>
              <a:rPr lang="en-US" sz="2700" i="1" dirty="0" smtClean="0"/>
              <a:t> </a:t>
            </a:r>
            <a:r>
              <a:rPr lang="en-US" sz="2700" i="1" dirty="0" err="1" smtClean="0"/>
              <a:t>antilopi</a:t>
            </a:r>
            <a:r>
              <a:rPr lang="en-US" sz="2700" dirty="0"/>
              <a:t/>
            </a:r>
            <a:br>
              <a:rPr lang="en-US" sz="2700" dirty="0"/>
            </a:br>
            <a:r>
              <a:rPr lang="en-US" sz="2700" dirty="0" smtClean="0"/>
              <a:t/>
            </a:r>
            <a:br>
              <a:rPr lang="en-US" sz="2700" dirty="0" smtClean="0"/>
            </a:br>
            <a:r>
              <a:rPr lang="en-US" sz="2700" dirty="0" smtClean="0"/>
              <a:t>Fritz </a:t>
            </a:r>
            <a:r>
              <a:rPr lang="en-US" sz="2700" dirty="0" err="1" smtClean="0"/>
              <a:t>Stehlin</a:t>
            </a:r>
            <a:r>
              <a:rPr lang="en-US" sz="2700" dirty="0" smtClean="0"/>
              <a:t>, </a:t>
            </a:r>
            <a:r>
              <a:rPr lang="en-US" sz="2700" dirty="0" err="1" smtClean="0"/>
              <a:t>architetto</a:t>
            </a:r>
            <a:r>
              <a:rPr lang="en-US" sz="2700" dirty="0" smtClean="0"/>
              <a:t>, 1909</a:t>
            </a:r>
            <a:r>
              <a:rPr lang="en-US" sz="2700" dirty="0"/>
              <a:t/>
            </a:r>
            <a:br>
              <a:rPr lang="en-US" sz="2700" dirty="0"/>
            </a:br>
            <a:r>
              <a:rPr lang="en-US" sz="2700" dirty="0" smtClean="0"/>
              <a:t/>
            </a:r>
            <a:br>
              <a:rPr lang="en-US" sz="2700" dirty="0" smtClean="0"/>
            </a:br>
            <a:r>
              <a:rPr lang="en-US" sz="2700" dirty="0"/>
              <a:t/>
            </a:r>
            <a:br>
              <a:rPr lang="en-US" sz="2700" dirty="0"/>
            </a:br>
            <a:r>
              <a:rPr lang="en-US" sz="2700" dirty="0" smtClean="0"/>
              <a:t/>
            </a:r>
            <a:br>
              <a:rPr lang="en-US" sz="2700" dirty="0" smtClean="0"/>
            </a:br>
            <a:r>
              <a:rPr lang="en-US" sz="2700" dirty="0" smtClean="0"/>
              <a:t>27 </a:t>
            </a:r>
            <a:r>
              <a:rPr lang="en-US" sz="2700" dirty="0" err="1" smtClean="0"/>
              <a:t>febbraio</a:t>
            </a:r>
            <a:r>
              <a:rPr lang="en-US" sz="2700" dirty="0" smtClean="0"/>
              <a:t> 2017 </a:t>
            </a:r>
            <a:endParaRPr lang="en-US" sz="27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170065" y="1133554"/>
            <a:ext cx="6857999" cy="4590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1496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52120" y="2276872"/>
            <a:ext cx="3168352" cy="4248472"/>
          </a:xfrm>
        </p:spPr>
        <p:txBody>
          <a:bodyPr>
            <a:normAutofit/>
          </a:bodyPr>
          <a:lstStyle/>
          <a:p>
            <a:pPr algn="l"/>
            <a:r>
              <a:rPr lang="en-US" sz="2400" dirty="0" smtClean="0"/>
              <a:t>La </a:t>
            </a:r>
            <a:r>
              <a:rPr lang="en-US" sz="2400" dirty="0" err="1" smtClean="0"/>
              <a:t>giraffa</a:t>
            </a:r>
            <a:r>
              <a:rPr lang="en-US" sz="2400" dirty="0" smtClean="0"/>
              <a:t> </a:t>
            </a:r>
            <a:r>
              <a:rPr lang="en-US" sz="2400" dirty="0" err="1" smtClean="0"/>
              <a:t>siziana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err="1" smtClean="0"/>
              <a:t>Vitra</a:t>
            </a:r>
            <a:r>
              <a:rPr lang="en-US" sz="2400" dirty="0" smtClean="0"/>
              <a:t> Campus</a:t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err="1"/>
              <a:t>L</a:t>
            </a:r>
            <a:r>
              <a:rPr lang="en-US" sz="2400" dirty="0" err="1" smtClean="0"/>
              <a:t>uglio</a:t>
            </a:r>
            <a:r>
              <a:rPr lang="en-US" sz="2400" dirty="0" smtClean="0"/>
              <a:t> 2018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0"/>
            <a:ext cx="50241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86105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220072" y="404664"/>
            <a:ext cx="3744416" cy="2808312"/>
          </a:xfrm>
        </p:spPr>
        <p:txBody>
          <a:bodyPr>
            <a:normAutofit/>
          </a:bodyPr>
          <a:lstStyle/>
          <a:p>
            <a:pPr algn="l"/>
            <a:r>
              <a:rPr lang="it-IT" sz="2400" dirty="0" smtClean="0"/>
              <a:t>27 febbraio 2017</a:t>
            </a:r>
            <a:br>
              <a:rPr lang="it-IT" sz="2400" dirty="0" smtClean="0"/>
            </a:br>
            <a:r>
              <a:rPr lang="it-IT" sz="2400" dirty="0"/>
              <a:t/>
            </a:r>
            <a:br>
              <a:rPr lang="it-IT" sz="2400" dirty="0"/>
            </a:br>
            <a:r>
              <a:rPr lang="it-IT" sz="2400" dirty="0" smtClean="0"/>
              <a:t>La domanda  </a:t>
            </a:r>
            <a:br>
              <a:rPr lang="it-IT" sz="2400" dirty="0" smtClean="0"/>
            </a:br>
            <a:r>
              <a:rPr lang="it-IT" sz="2400" dirty="0" smtClean="0"/>
              <a:t>teorica della giraffa,</a:t>
            </a:r>
            <a:br>
              <a:rPr lang="it-IT" sz="2400" dirty="0" smtClean="0"/>
            </a:br>
            <a:r>
              <a:rPr lang="it-IT" sz="2400" dirty="0" smtClean="0"/>
              <a:t>animale dialettico  </a:t>
            </a:r>
            <a:endParaRPr lang="it-IT" sz="2400" dirty="0"/>
          </a:p>
        </p:txBody>
      </p:sp>
      <p:pic>
        <p:nvPicPr>
          <p:cNvPr id="3" name="Bild 2" descr="giraffe DSC_002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1133553" y="1133552"/>
            <a:ext cx="6858000" cy="459089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1240" y="3709268"/>
            <a:ext cx="3523208" cy="2816076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72"/>
            <a:ext cx="5561556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827584" y="1903472"/>
            <a:ext cx="396044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it-IT" sz="2400" dirty="0" smtClean="0">
              <a:latin typeface="Baskerville" charset="0"/>
              <a:ea typeface="Baskerville" charset="0"/>
              <a:cs typeface="Baskerville" charset="0"/>
            </a:endParaRPr>
          </a:p>
          <a:p>
            <a:r>
              <a:rPr lang="it-IT" sz="2400" dirty="0" smtClean="0">
                <a:latin typeface="Baskerville" charset="0"/>
                <a:ea typeface="Baskerville" charset="0"/>
                <a:cs typeface="Baskerville" charset="0"/>
              </a:rPr>
              <a:t>Un altro giardino </a:t>
            </a:r>
          </a:p>
          <a:p>
            <a:r>
              <a:rPr lang="it-IT" sz="2400" dirty="0" smtClean="0">
                <a:latin typeface="Baskerville" charset="0"/>
                <a:ea typeface="Baskerville" charset="0"/>
                <a:cs typeface="Baskerville" charset="0"/>
              </a:rPr>
              <a:t>zoologico a Basilea :</a:t>
            </a:r>
          </a:p>
          <a:p>
            <a:r>
              <a:rPr lang="it-IT" sz="2400" dirty="0" smtClean="0">
                <a:latin typeface="Baskerville" charset="0"/>
                <a:ea typeface="Baskerville" charset="0"/>
                <a:cs typeface="Baskerville" charset="0"/>
              </a:rPr>
              <a:t> </a:t>
            </a:r>
            <a:endParaRPr lang="it-IT" sz="2400" dirty="0">
              <a:latin typeface="Baskerville" charset="0"/>
              <a:ea typeface="Baskerville" charset="0"/>
              <a:cs typeface="Baskerville" charset="0"/>
            </a:endParaRPr>
          </a:p>
          <a:p>
            <a:r>
              <a:rPr lang="it-IT" sz="2400" dirty="0" smtClean="0">
                <a:latin typeface="Baskerville" charset="0"/>
                <a:ea typeface="Baskerville" charset="0"/>
                <a:cs typeface="Baskerville" charset="0"/>
              </a:rPr>
              <a:t>Il Novartis Campus</a:t>
            </a:r>
          </a:p>
          <a:p>
            <a:endParaRPr lang="it-IT" sz="2400" dirty="0" smtClean="0">
              <a:latin typeface="Baskerville" charset="0"/>
              <a:ea typeface="Baskerville" charset="0"/>
              <a:cs typeface="Baskerville" charset="0"/>
            </a:endParaRPr>
          </a:p>
          <a:p>
            <a:r>
              <a:rPr lang="it-IT" sz="2400" dirty="0" smtClean="0">
                <a:latin typeface="Baskerville" charset="0"/>
                <a:ea typeface="Baskerville" charset="0"/>
                <a:cs typeface="Baskerville" charset="0"/>
              </a:rPr>
              <a:t>di Daniel </a:t>
            </a:r>
            <a:r>
              <a:rPr lang="it-IT" sz="2400" dirty="0" err="1" smtClean="0">
                <a:latin typeface="Baskerville" charset="0"/>
                <a:ea typeface="Baskerville" charset="0"/>
                <a:cs typeface="Baskerville" charset="0"/>
              </a:rPr>
              <a:t>Vasella</a:t>
            </a:r>
            <a:r>
              <a:rPr lang="it-IT" sz="2400" dirty="0" smtClean="0">
                <a:latin typeface="Baskerville" charset="0"/>
                <a:ea typeface="Baskerville" charset="0"/>
                <a:cs typeface="Baskerville" charset="0"/>
              </a:rPr>
              <a:t>, CEO 1</a:t>
            </a:r>
          </a:p>
          <a:p>
            <a:r>
              <a:rPr lang="it-IT" sz="2400" dirty="0" smtClean="0">
                <a:latin typeface="Baskerville" charset="0"/>
                <a:ea typeface="Baskerville" charset="0"/>
                <a:cs typeface="Baskerville" charset="0"/>
              </a:rPr>
              <a:t>Joseph Jimenez, CEO 2</a:t>
            </a:r>
          </a:p>
          <a:p>
            <a:r>
              <a:rPr lang="it-IT" sz="2400" dirty="0" err="1" smtClean="0">
                <a:latin typeface="Baskerville" charset="0"/>
                <a:ea typeface="Baskerville" charset="0"/>
                <a:cs typeface="Baskerville" charset="0"/>
              </a:rPr>
              <a:t>Vasant</a:t>
            </a:r>
            <a:r>
              <a:rPr lang="it-IT" sz="2400" dirty="0" smtClean="0">
                <a:latin typeface="Baskerville" charset="0"/>
                <a:ea typeface="Baskerville" charset="0"/>
                <a:cs typeface="Baskerville" charset="0"/>
              </a:rPr>
              <a:t> </a:t>
            </a:r>
            <a:r>
              <a:rPr lang="it-IT" sz="2400" dirty="0" err="1" smtClean="0">
                <a:latin typeface="Baskerville" charset="0"/>
                <a:ea typeface="Baskerville" charset="0"/>
                <a:cs typeface="Baskerville" charset="0"/>
              </a:rPr>
              <a:t>Narasimhan</a:t>
            </a:r>
            <a:r>
              <a:rPr lang="it-IT" sz="2400" dirty="0" smtClean="0">
                <a:latin typeface="Baskerville" charset="0"/>
                <a:ea typeface="Baskerville" charset="0"/>
                <a:cs typeface="Baskerville" charset="0"/>
              </a:rPr>
              <a:t>, CEO 3</a:t>
            </a:r>
            <a:endParaRPr lang="it-IT" sz="2400" dirty="0">
              <a:latin typeface="Baskerville" charset="0"/>
              <a:ea typeface="Baskerville" charset="0"/>
              <a:cs typeface="Baskervill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972407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934200" y="1752600"/>
            <a:ext cx="2209800" cy="4800600"/>
          </a:xfrm>
        </p:spPr>
        <p:txBody>
          <a:bodyPr>
            <a:normAutofit/>
          </a:bodyPr>
          <a:lstStyle/>
          <a:p>
            <a:pPr algn="l"/>
            <a:r>
              <a:rPr lang="it-IT" sz="2400" dirty="0" smtClean="0"/>
              <a:t>Vittorio Magnago </a:t>
            </a:r>
            <a:r>
              <a:rPr lang="it-IT" sz="2400" dirty="0" err="1" smtClean="0"/>
              <a:t>Lampugnani</a:t>
            </a:r>
            <a:r>
              <a:rPr lang="it-IT" sz="2400" dirty="0" smtClean="0"/>
              <a:t/>
            </a:r>
            <a:br>
              <a:rPr lang="it-IT" sz="2400" dirty="0" smtClean="0"/>
            </a:br>
            <a:r>
              <a:rPr lang="it-IT" sz="2400" dirty="0"/>
              <a:t/>
            </a:r>
            <a:br>
              <a:rPr lang="it-IT" sz="2400" dirty="0"/>
            </a:br>
            <a:r>
              <a:rPr lang="it-IT" sz="2400" dirty="0" smtClean="0"/>
              <a:t>Schizzo per il</a:t>
            </a:r>
            <a:br>
              <a:rPr lang="it-IT" sz="2400" dirty="0" smtClean="0"/>
            </a:br>
            <a:r>
              <a:rPr lang="it-IT" sz="2400" i="1" dirty="0" err="1" smtClean="0"/>
              <a:t>masterplan</a:t>
            </a:r>
            <a:r>
              <a:rPr lang="it-IT" sz="2400" dirty="0" smtClean="0"/>
              <a:t> di </a:t>
            </a:r>
            <a:br>
              <a:rPr lang="it-IT" sz="2400" dirty="0" smtClean="0"/>
            </a:br>
            <a:r>
              <a:rPr lang="it-IT" sz="2400" dirty="0" smtClean="0"/>
              <a:t>Novartis</a:t>
            </a:r>
            <a:br>
              <a:rPr lang="it-IT" sz="2400" dirty="0" smtClean="0"/>
            </a:br>
            <a:r>
              <a:rPr lang="it-IT" sz="2400" dirty="0"/>
              <a:t/>
            </a:r>
            <a:br>
              <a:rPr lang="it-IT" sz="2400" dirty="0"/>
            </a:br>
            <a:r>
              <a:rPr lang="it-IT" sz="2400" dirty="0" smtClean="0"/>
              <a:t>Febbraio 2001</a:t>
            </a:r>
            <a:endParaRPr lang="it-IT" sz="2400" dirty="0"/>
          </a:p>
        </p:txBody>
      </p:sp>
      <p:pic>
        <p:nvPicPr>
          <p:cNvPr id="3" name="Bild 2" descr="Masterplan schizzo Vit Ma febr 2001 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6700557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"/>
          <p:cNvSpPr>
            <a:spLocks noGrp="1" noChangeArrowheads="1"/>
          </p:cNvSpPr>
          <p:nvPr>
            <p:ph type="title"/>
          </p:nvPr>
        </p:nvSpPr>
        <p:spPr>
          <a:xfrm>
            <a:off x="5181600" y="4724400"/>
            <a:ext cx="3581400" cy="1981200"/>
          </a:xfrm>
          <a:ln/>
        </p:spPr>
        <p:txBody>
          <a:bodyPr rIns="132080" anchor="b">
            <a:normAutofit/>
          </a:bodyPr>
          <a:lstStyle/>
          <a:p>
            <a:pPr algn="l"/>
            <a:r>
              <a:rPr lang="en-US" altLang="x-none" sz="2400" dirty="0">
                <a:latin typeface="ＭＳ Ｐゴシック" charset="-128"/>
                <a:ea typeface="ＭＳ Ｐゴシック" charset="-128"/>
                <a:sym typeface="ＭＳ Ｐゴシック" charset="-128"/>
              </a:rPr>
              <a:t/>
            </a:r>
            <a:br>
              <a:rPr lang="en-US" altLang="x-none" sz="2400" dirty="0">
                <a:latin typeface="ＭＳ Ｐゴシック" charset="-128"/>
                <a:ea typeface="ＭＳ Ｐゴシック" charset="-128"/>
                <a:sym typeface="ＭＳ Ｐゴシック" charset="-128"/>
              </a:rPr>
            </a:br>
            <a:r>
              <a:rPr lang="en-US" altLang="x-none" sz="2400" dirty="0">
                <a:latin typeface="Times New Roman" charset="0"/>
                <a:sym typeface="Times New Roman" charset="0"/>
              </a:rPr>
              <a:t>Sandoz  SA</a:t>
            </a:r>
            <a:r>
              <a:rPr lang="en-US" altLang="x-none" sz="2400" dirty="0">
                <a:latin typeface="ＭＳ Ｐゴシック" charset="-128"/>
                <a:ea typeface="ＭＳ Ｐゴシック" charset="-128"/>
                <a:sym typeface="ＭＳ Ｐゴシック" charset="-128"/>
              </a:rPr>
              <a:t/>
            </a:r>
            <a:br>
              <a:rPr lang="en-US" altLang="x-none" sz="2400" dirty="0">
                <a:latin typeface="ＭＳ Ｐゴシック" charset="-128"/>
                <a:ea typeface="ＭＳ Ｐゴシック" charset="-128"/>
                <a:sym typeface="ＭＳ Ｐゴシック" charset="-128"/>
              </a:rPr>
            </a:br>
            <a:r>
              <a:rPr lang="en-US" altLang="x-none" sz="2400" dirty="0">
                <a:latin typeface="Times New Roman" charset="0"/>
                <a:sym typeface="Times New Roman" charset="0"/>
              </a:rPr>
              <a:t>Plan de situation</a:t>
            </a:r>
            <a:r>
              <a:rPr lang="en-US" altLang="x-none" sz="2400" dirty="0">
                <a:latin typeface="ＭＳ Ｐゴシック" charset="-128"/>
                <a:ea typeface="ＭＳ Ｐゴシック" charset="-128"/>
                <a:sym typeface="ＭＳ Ｐゴシック" charset="-128"/>
              </a:rPr>
              <a:t/>
            </a:r>
            <a:br>
              <a:rPr lang="en-US" altLang="x-none" sz="2400" dirty="0">
                <a:latin typeface="ＭＳ Ｐゴシック" charset="-128"/>
                <a:ea typeface="ＭＳ Ｐゴシック" charset="-128"/>
                <a:sym typeface="ＭＳ Ｐゴシック" charset="-128"/>
              </a:rPr>
            </a:br>
            <a:r>
              <a:rPr lang="en-US" altLang="x-none" sz="2400" dirty="0">
                <a:latin typeface="Times New Roman" charset="0"/>
                <a:sym typeface="Times New Roman" charset="0"/>
              </a:rPr>
              <a:t>1940</a:t>
            </a:r>
            <a:endParaRPr lang="en-US" altLang="x-none" sz="2400" dirty="0">
              <a:latin typeface="Times New Roman" charset="0"/>
              <a:ea typeface="ヒラギノ明朝 ProN W3" charset="-128"/>
              <a:sym typeface="Times New Roman" charset="0"/>
            </a:endParaRPr>
          </a:p>
        </p:txBody>
      </p:sp>
      <p:pic>
        <p:nvPicPr>
          <p:cNvPr id="33794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982663" y="982663"/>
            <a:ext cx="6856413" cy="4891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7713399"/>
      </p:ext>
    </p:extLst>
  </p:cSld>
  <p:clrMapOvr>
    <a:masterClrMapping/>
  </p:clrMapOvr>
  <p:transition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36296" y="1752600"/>
            <a:ext cx="1907704" cy="4876800"/>
          </a:xfrm>
        </p:spPr>
        <p:txBody>
          <a:bodyPr>
            <a:normAutofit/>
          </a:bodyPr>
          <a:lstStyle/>
          <a:p>
            <a:pPr algn="l"/>
            <a:r>
              <a:rPr lang="it-IT" sz="2400" dirty="0"/>
              <a:t>Vittorio Magnago </a:t>
            </a:r>
            <a:r>
              <a:rPr lang="it-IT" sz="2400" dirty="0" err="1"/>
              <a:t>Lampugnani</a:t>
            </a:r>
            <a:r>
              <a:rPr lang="it-IT" sz="2400" dirty="0"/>
              <a:t/>
            </a:r>
            <a:br>
              <a:rPr lang="it-IT" sz="2400" dirty="0"/>
            </a:br>
            <a:r>
              <a:rPr lang="it-IT" sz="2400" dirty="0"/>
              <a:t/>
            </a:r>
            <a:br>
              <a:rPr lang="it-IT" sz="2400" dirty="0"/>
            </a:br>
            <a:r>
              <a:rPr lang="it-IT" sz="2400" i="1" dirty="0" err="1"/>
              <a:t>M</a:t>
            </a:r>
            <a:r>
              <a:rPr lang="it-IT" sz="2400" i="1" dirty="0" err="1" smtClean="0"/>
              <a:t>asterplan</a:t>
            </a:r>
            <a:r>
              <a:rPr lang="it-IT" sz="2400" dirty="0" smtClean="0"/>
              <a:t> </a:t>
            </a:r>
            <a:r>
              <a:rPr lang="it-IT" sz="2400" dirty="0"/>
              <a:t>di </a:t>
            </a:r>
            <a:br>
              <a:rPr lang="it-IT" sz="2400" dirty="0"/>
            </a:br>
            <a:r>
              <a:rPr lang="it-IT" sz="2400" dirty="0" smtClean="0"/>
              <a:t>Novartis</a:t>
            </a:r>
            <a:br>
              <a:rPr lang="it-IT" sz="2400" dirty="0" smtClean="0"/>
            </a:br>
            <a:r>
              <a:rPr lang="it-IT" sz="2400" dirty="0"/>
              <a:t/>
            </a:r>
            <a:br>
              <a:rPr lang="it-IT" sz="2400" dirty="0"/>
            </a:br>
            <a:r>
              <a:rPr lang="it-IT" sz="2400" dirty="0"/>
              <a:t>Maggio </a:t>
            </a:r>
            <a:r>
              <a:rPr lang="it-IT" sz="2400" dirty="0" smtClean="0"/>
              <a:t>2002 </a:t>
            </a:r>
            <a:endParaRPr lang="it-IT" sz="2400" dirty="0"/>
          </a:p>
        </p:txBody>
      </p:sp>
      <p:pic>
        <p:nvPicPr>
          <p:cNvPr id="3" name="Bild 2" descr="CAMPUS 19 may 2002 (light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714724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18864" y="5661248"/>
            <a:ext cx="8229600" cy="900336"/>
          </a:xfrm>
        </p:spPr>
        <p:txBody>
          <a:bodyPr>
            <a:normAutofit/>
          </a:bodyPr>
          <a:lstStyle/>
          <a:p>
            <a:pPr algn="l"/>
            <a:r>
              <a:rPr lang="it-IT" sz="2400" dirty="0"/>
              <a:t>Vittorio Magnago </a:t>
            </a:r>
            <a:r>
              <a:rPr lang="it-IT" sz="2400" dirty="0" err="1"/>
              <a:t>Lampugnani</a:t>
            </a:r>
            <a:r>
              <a:rPr lang="it-IT" sz="2400" dirty="0"/>
              <a:t/>
            </a:r>
            <a:br>
              <a:rPr lang="it-IT" sz="2400" dirty="0"/>
            </a:br>
            <a:r>
              <a:rPr lang="it-IT" sz="2400" dirty="0" smtClean="0"/>
              <a:t>La </a:t>
            </a:r>
            <a:r>
              <a:rPr lang="it-IT" sz="2400" i="1" dirty="0" smtClean="0"/>
              <a:t>rue de Rivoli </a:t>
            </a:r>
            <a:r>
              <a:rPr lang="it-IT" sz="2400" dirty="0" smtClean="0"/>
              <a:t>del Novartis Campus, prospettiva virtuale, 2002 </a:t>
            </a:r>
            <a:endParaRPr lang="it-IT" sz="2400" dirty="0"/>
          </a:p>
        </p:txBody>
      </p:sp>
      <p:pic>
        <p:nvPicPr>
          <p:cNvPr id="3" name="Bild 2" descr="Rendering 2002 (cut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0" y="260648"/>
            <a:ext cx="7848600" cy="5279967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724128" y="1124744"/>
            <a:ext cx="2819400" cy="5360640"/>
          </a:xfrm>
        </p:spPr>
        <p:txBody>
          <a:bodyPr>
            <a:normAutofit/>
          </a:bodyPr>
          <a:lstStyle/>
          <a:p>
            <a:pPr algn="l"/>
            <a:r>
              <a:rPr lang="it-IT" sz="2400" dirty="0" smtClean="0"/>
              <a:t/>
            </a:r>
            <a:br>
              <a:rPr lang="it-IT" sz="2400" dirty="0" smtClean="0"/>
            </a:br>
            <a:r>
              <a:rPr lang="it-IT" sz="2400" dirty="0"/>
              <a:t/>
            </a:r>
            <a:br>
              <a:rPr lang="it-IT" sz="2400" dirty="0"/>
            </a:br>
            <a:r>
              <a:rPr lang="it-IT" sz="2400" dirty="0" smtClean="0"/>
              <a:t>La strada novissima del </a:t>
            </a:r>
            <a:br>
              <a:rPr lang="it-IT" sz="2400" dirty="0" smtClean="0"/>
            </a:br>
            <a:r>
              <a:rPr lang="it-IT" sz="2400" dirty="0" smtClean="0"/>
              <a:t>Novartis Campus</a:t>
            </a:r>
            <a:br>
              <a:rPr lang="it-IT" sz="2400" dirty="0" smtClean="0"/>
            </a:br>
            <a:r>
              <a:rPr lang="it-IT" sz="2400" dirty="0"/>
              <a:t/>
            </a:r>
            <a:br>
              <a:rPr lang="it-IT" sz="2400" dirty="0"/>
            </a:br>
            <a:r>
              <a:rPr lang="it-IT" sz="2400" dirty="0" smtClean="0"/>
              <a:t>Seconda meta del secondo decennio</a:t>
            </a:r>
            <a:br>
              <a:rPr lang="it-IT" sz="2400" dirty="0" smtClean="0"/>
            </a:br>
            <a:r>
              <a:rPr lang="it-IT" sz="2400" dirty="0" smtClean="0"/>
              <a:t>del </a:t>
            </a:r>
            <a:r>
              <a:rPr lang="it-IT" sz="2400" smtClean="0"/>
              <a:t>secolo XXI</a:t>
            </a:r>
            <a:endParaRPr lang="it-IT" sz="2400" dirty="0"/>
          </a:p>
        </p:txBody>
      </p:sp>
      <p:pic>
        <p:nvPicPr>
          <p:cNvPr id="3" name="Bild 2" descr="central alley DSC_01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1133553" y="1133552"/>
            <a:ext cx="6858001" cy="4590893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36096" y="548680"/>
            <a:ext cx="3528392" cy="6012904"/>
          </a:xfrm>
        </p:spPr>
        <p:txBody>
          <a:bodyPr anchor="b">
            <a:normAutofit fontScale="90000"/>
          </a:bodyPr>
          <a:lstStyle/>
          <a:p>
            <a:pPr algn="l"/>
            <a:r>
              <a:rPr lang="it-IT" smtClean="0"/>
              <a:t/>
            </a:r>
            <a:br>
              <a:rPr lang="it-IT" smtClean="0"/>
            </a:br>
            <a:r>
              <a:rPr lang="it-IT" sz="2400" dirty="0"/>
              <a:t/>
            </a:r>
            <a:br>
              <a:rPr lang="it-IT" sz="2400" dirty="0"/>
            </a:br>
            <a:r>
              <a:rPr lang="it-IT" sz="2400" dirty="0" smtClean="0"/>
              <a:t>Collezione Novartis with</a:t>
            </a:r>
            <a:br>
              <a:rPr lang="it-IT" sz="2400" dirty="0" smtClean="0"/>
            </a:br>
            <a:r>
              <a:rPr lang="it-IT" sz="2400" dirty="0" smtClean="0"/>
              <a:t/>
            </a:r>
            <a:br>
              <a:rPr lang="it-IT" sz="2400" dirty="0" smtClean="0"/>
            </a:br>
            <a:r>
              <a:rPr lang="it-IT" sz="2400" dirty="0" err="1" smtClean="0"/>
              <a:t>R</a:t>
            </a:r>
            <a:r>
              <a:rPr lang="it-IT" sz="2400" dirty="0" smtClean="0"/>
              <a:t>. </a:t>
            </a:r>
            <a:r>
              <a:rPr lang="it-IT" sz="2400" dirty="0" err="1" smtClean="0"/>
              <a:t>Diener</a:t>
            </a:r>
            <a:r>
              <a:rPr lang="it-IT" sz="2400" dirty="0" smtClean="0"/>
              <a:t>, P. </a:t>
            </a:r>
            <a:r>
              <a:rPr lang="it-IT" sz="2400" dirty="0" err="1" smtClean="0"/>
              <a:t>Märkli</a:t>
            </a:r>
            <a:r>
              <a:rPr lang="it-IT" sz="2400" dirty="0" smtClean="0"/>
              <a:t> , SANAA,</a:t>
            </a:r>
            <a:br>
              <a:rPr lang="it-IT" sz="2400" dirty="0" smtClean="0"/>
            </a:br>
            <a:r>
              <a:rPr lang="it-IT" sz="2400" dirty="0" smtClean="0"/>
              <a:t>Marco Serra, A. </a:t>
            </a:r>
            <a:r>
              <a:rPr lang="it-IT" sz="2400" dirty="0" err="1" smtClean="0"/>
              <a:t>Krischanitz</a:t>
            </a:r>
            <a:r>
              <a:rPr lang="it-IT" sz="2400" dirty="0" smtClean="0"/>
              <a:t>,</a:t>
            </a:r>
            <a:br>
              <a:rPr lang="it-IT" sz="2400" dirty="0" smtClean="0"/>
            </a:br>
            <a:r>
              <a:rPr lang="it-IT" sz="2400" dirty="0" smtClean="0"/>
              <a:t>V. Magnago </a:t>
            </a:r>
            <a:r>
              <a:rPr lang="it-IT" sz="2400" dirty="0" err="1" smtClean="0"/>
              <a:t>Lampugnani</a:t>
            </a:r>
            <a:r>
              <a:rPr lang="it-IT" sz="2400" dirty="0" smtClean="0"/>
              <a:t>,</a:t>
            </a:r>
            <a:br>
              <a:rPr lang="it-IT" sz="2400" dirty="0" smtClean="0"/>
            </a:br>
            <a:r>
              <a:rPr lang="it-IT" sz="2400" dirty="0" err="1" smtClean="0"/>
              <a:t>R</a:t>
            </a:r>
            <a:r>
              <a:rPr lang="it-IT" sz="2400" dirty="0" smtClean="0"/>
              <a:t>. </a:t>
            </a:r>
            <a:r>
              <a:rPr lang="it-IT" sz="2400" dirty="0" err="1" smtClean="0"/>
              <a:t>Moneo</a:t>
            </a:r>
            <a:r>
              <a:rPr lang="it-IT" sz="2400" dirty="0" smtClean="0"/>
              <a:t>, F.O. </a:t>
            </a:r>
            <a:r>
              <a:rPr lang="it-IT" sz="2400" dirty="0" err="1" smtClean="0"/>
              <a:t>Gehri</a:t>
            </a:r>
            <a:r>
              <a:rPr lang="it-IT" sz="2400" dirty="0" smtClean="0"/>
              <a:t>, </a:t>
            </a:r>
            <a:r>
              <a:rPr lang="it-IT" sz="2400" dirty="0" err="1" smtClean="0"/>
              <a:t>Tadao</a:t>
            </a:r>
            <a:r>
              <a:rPr lang="it-IT" sz="2400" dirty="0" smtClean="0"/>
              <a:t/>
            </a:r>
            <a:br>
              <a:rPr lang="it-IT" sz="2400" dirty="0" smtClean="0"/>
            </a:br>
            <a:r>
              <a:rPr lang="it-IT" sz="2400" dirty="0" smtClean="0"/>
              <a:t>Ando, </a:t>
            </a:r>
            <a:r>
              <a:rPr lang="it-IT" sz="2400" dirty="0" err="1" smtClean="0"/>
              <a:t>Fumihiko</a:t>
            </a:r>
            <a:r>
              <a:rPr lang="it-IT" sz="2400" dirty="0" smtClean="0"/>
              <a:t> Maki,</a:t>
            </a:r>
            <a:br>
              <a:rPr lang="it-IT" sz="2400" dirty="0" smtClean="0"/>
            </a:br>
            <a:r>
              <a:rPr lang="it-IT" sz="2400" dirty="0" smtClean="0"/>
              <a:t>D. </a:t>
            </a:r>
            <a:r>
              <a:rPr lang="it-IT" sz="2400" dirty="0" err="1" smtClean="0"/>
              <a:t>Chipperfield</a:t>
            </a:r>
            <a:r>
              <a:rPr lang="it-IT" sz="2400" dirty="0" smtClean="0"/>
              <a:t>, </a:t>
            </a:r>
            <a:r>
              <a:rPr lang="it-IT" sz="2400" dirty="0" err="1" smtClean="0"/>
              <a:t>Yoshio</a:t>
            </a:r>
            <a:r>
              <a:rPr lang="it-IT" sz="2400" dirty="0" smtClean="0"/>
              <a:t> </a:t>
            </a:r>
            <a:r>
              <a:rPr lang="it-IT" sz="2400" dirty="0" err="1" smtClean="0"/>
              <a:t>Taniguchi</a:t>
            </a:r>
            <a:r>
              <a:rPr lang="it-IT" sz="2400" dirty="0" smtClean="0"/>
              <a:t>, E. </a:t>
            </a:r>
            <a:r>
              <a:rPr lang="it-IT" sz="2400" dirty="0" err="1" smtClean="0"/>
              <a:t>Souto</a:t>
            </a:r>
            <a:r>
              <a:rPr lang="it-IT" sz="2400" dirty="0" smtClean="0"/>
              <a:t> de </a:t>
            </a:r>
            <a:r>
              <a:rPr lang="it-IT" sz="2400" dirty="0" err="1" smtClean="0"/>
              <a:t>Moura</a:t>
            </a:r>
            <a:r>
              <a:rPr lang="it-IT" sz="2400" dirty="0" smtClean="0"/>
              <a:t>,</a:t>
            </a:r>
            <a:br>
              <a:rPr lang="it-IT" sz="2400" dirty="0" smtClean="0"/>
            </a:br>
            <a:r>
              <a:rPr lang="it-IT" sz="2400" dirty="0" smtClean="0"/>
              <a:t>Alvaro </a:t>
            </a:r>
            <a:r>
              <a:rPr lang="it-IT" sz="2400" dirty="0" err="1" smtClean="0"/>
              <a:t>Siza</a:t>
            </a:r>
            <a:r>
              <a:rPr lang="it-IT" sz="2400" dirty="0" smtClean="0"/>
              <a:t/>
            </a:r>
            <a:br>
              <a:rPr lang="it-IT" sz="2400" dirty="0" smtClean="0"/>
            </a:br>
            <a:r>
              <a:rPr lang="it-IT" sz="2400" dirty="0"/>
              <a:t/>
            </a:r>
            <a:br>
              <a:rPr lang="it-IT" sz="2400" dirty="0"/>
            </a:br>
            <a:r>
              <a:rPr lang="it-IT" sz="2400" dirty="0" err="1" smtClean="0"/>
              <a:t>Guess</a:t>
            </a:r>
            <a:r>
              <a:rPr lang="it-IT" sz="2400" dirty="0" smtClean="0"/>
              <a:t> </a:t>
            </a:r>
            <a:r>
              <a:rPr lang="it-IT" sz="2400" dirty="0" err="1" smtClean="0"/>
              <a:t>where</a:t>
            </a:r>
            <a:r>
              <a:rPr lang="it-IT" sz="2400" dirty="0"/>
              <a:t> </a:t>
            </a:r>
            <a:r>
              <a:rPr lang="it-IT" sz="2400" dirty="0" err="1" smtClean="0"/>
              <a:t>they</a:t>
            </a:r>
            <a:r>
              <a:rPr lang="it-IT" sz="2400" dirty="0" smtClean="0"/>
              <a:t> are </a:t>
            </a:r>
            <a:r>
              <a:rPr lang="mr-IN" sz="2400" dirty="0" smtClean="0"/>
              <a:t>…</a:t>
            </a:r>
            <a:endParaRPr lang="it-IT" sz="2400" dirty="0"/>
          </a:p>
        </p:txBody>
      </p:sp>
      <p:pic>
        <p:nvPicPr>
          <p:cNvPr id="3" name="Bild 2" descr="air view 2008 (light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264366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7504" y="6165304"/>
            <a:ext cx="8928992" cy="504056"/>
          </a:xfrm>
        </p:spPr>
        <p:txBody>
          <a:bodyPr>
            <a:noAutofit/>
          </a:bodyPr>
          <a:lstStyle/>
          <a:p>
            <a:pPr algn="l"/>
            <a:r>
              <a:rPr lang="it-IT" sz="2400" dirty="0" smtClean="0"/>
              <a:t>Demolizione dei silos &amp; del granaio della COOP in 23 settembre 2010</a:t>
            </a:r>
            <a:endParaRPr lang="it-IT" sz="2400" dirty="0"/>
          </a:p>
        </p:txBody>
      </p:sp>
      <p:pic>
        <p:nvPicPr>
          <p:cNvPr id="3" name="Bild 2" descr="panorama DSC_001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121190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1520" y="6237312"/>
            <a:ext cx="8229600" cy="468288"/>
          </a:xfrm>
        </p:spPr>
        <p:txBody>
          <a:bodyPr>
            <a:normAutofit/>
          </a:bodyPr>
          <a:lstStyle/>
          <a:p>
            <a:pPr algn="l"/>
            <a:r>
              <a:rPr lang="it-IT" sz="2400" dirty="0" smtClean="0"/>
              <a:t>La forza meccanica mostruosa del cantiere, settembre 2010</a:t>
            </a:r>
            <a:endParaRPr lang="it-IT" sz="2400" dirty="0"/>
          </a:p>
        </p:txBody>
      </p:sp>
      <p:pic>
        <p:nvPicPr>
          <p:cNvPr id="3" name="Bild 2" descr="panorama DSC_001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121190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1520" y="6121190"/>
            <a:ext cx="8229600" cy="584410"/>
          </a:xfrm>
        </p:spPr>
        <p:txBody>
          <a:bodyPr>
            <a:normAutofit/>
          </a:bodyPr>
          <a:lstStyle/>
          <a:p>
            <a:pPr algn="l"/>
            <a:r>
              <a:rPr lang="it-IT" sz="2400" dirty="0" smtClean="0"/>
              <a:t>La giraffa in azione, settembre 2010  </a:t>
            </a:r>
            <a:endParaRPr lang="it-IT" sz="2400" dirty="0"/>
          </a:p>
        </p:txBody>
      </p:sp>
      <p:pic>
        <p:nvPicPr>
          <p:cNvPr id="3" name="Bild 2" descr="siza + démolition DSC_012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121190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220072" y="404664"/>
            <a:ext cx="3744416" cy="2808312"/>
          </a:xfrm>
        </p:spPr>
        <p:txBody>
          <a:bodyPr>
            <a:normAutofit/>
          </a:bodyPr>
          <a:lstStyle/>
          <a:p>
            <a:pPr algn="l"/>
            <a:r>
              <a:rPr lang="it-IT" sz="2400" dirty="0" smtClean="0"/>
              <a:t>27 febbraio 2017</a:t>
            </a:r>
            <a:br>
              <a:rPr lang="it-IT" sz="2400" dirty="0" smtClean="0"/>
            </a:br>
            <a:r>
              <a:rPr lang="it-IT" sz="2400" dirty="0"/>
              <a:t/>
            </a:r>
            <a:br>
              <a:rPr lang="it-IT" sz="2400" dirty="0"/>
            </a:br>
            <a:r>
              <a:rPr lang="it-IT" sz="2400" dirty="0" smtClean="0"/>
              <a:t>La domanda  </a:t>
            </a:r>
            <a:br>
              <a:rPr lang="it-IT" sz="2400" dirty="0" smtClean="0"/>
            </a:br>
            <a:r>
              <a:rPr lang="it-IT" sz="2400" dirty="0" smtClean="0"/>
              <a:t>teorica della giraffa,</a:t>
            </a:r>
            <a:br>
              <a:rPr lang="it-IT" sz="2400" dirty="0" smtClean="0"/>
            </a:br>
            <a:r>
              <a:rPr lang="it-IT" sz="2400" dirty="0" smtClean="0"/>
              <a:t>animale dialettico  </a:t>
            </a:r>
            <a:endParaRPr lang="it-IT" sz="2400" dirty="0"/>
          </a:p>
        </p:txBody>
      </p:sp>
      <p:pic>
        <p:nvPicPr>
          <p:cNvPr id="3" name="Bild 2" descr="giraffe DSC_002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1133553" y="1133552"/>
            <a:ext cx="6858000" cy="459089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1240" y="3709268"/>
            <a:ext cx="3523208" cy="2816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26360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512" y="6093296"/>
            <a:ext cx="8712968" cy="584410"/>
          </a:xfrm>
        </p:spPr>
        <p:txBody>
          <a:bodyPr>
            <a:noAutofit/>
          </a:bodyPr>
          <a:lstStyle/>
          <a:p>
            <a:pPr algn="l"/>
            <a:r>
              <a:rPr lang="it-IT" sz="2400" dirty="0"/>
              <a:t>Z</a:t>
            </a:r>
            <a:r>
              <a:rPr lang="it-IT" sz="2400" dirty="0" smtClean="0"/>
              <a:t>occolo monumentale, copertura del parcheggio effetto autunnale </a:t>
            </a:r>
            <a:endParaRPr lang="it-IT" sz="2400" dirty="0"/>
          </a:p>
        </p:txBody>
      </p:sp>
      <p:pic>
        <p:nvPicPr>
          <p:cNvPr id="3" name="Bild 2" descr="Diener DSC_ 008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121190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512" y="6165304"/>
            <a:ext cx="8640960" cy="504056"/>
          </a:xfrm>
        </p:spPr>
        <p:txBody>
          <a:bodyPr>
            <a:normAutofit/>
          </a:bodyPr>
          <a:lstStyle/>
          <a:p>
            <a:pPr algn="l"/>
            <a:r>
              <a:rPr lang="it-IT" sz="2400" dirty="0" smtClean="0"/>
              <a:t>Meta della seconda meta del primo decennio del secolo XX + I</a:t>
            </a:r>
            <a:endParaRPr lang="it-IT" sz="2400" dirty="0"/>
          </a:p>
        </p:txBody>
      </p:sp>
      <p:pic>
        <p:nvPicPr>
          <p:cNvPr id="3" name="Bild 2" descr="panorama last DSC_046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121190"/>
          </a:xfrm>
          <a:prstGeom prst="rect">
            <a:avLst/>
          </a:prstGeom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029200" y="4221088"/>
            <a:ext cx="3863280" cy="2336304"/>
          </a:xfrm>
        </p:spPr>
        <p:txBody>
          <a:bodyPr>
            <a:noAutofit/>
          </a:bodyPr>
          <a:lstStyle/>
          <a:p>
            <a:pPr algn="l"/>
            <a:r>
              <a:rPr lang="it-IT" sz="2400" dirty="0" smtClean="0"/>
              <a:t>Il campus oggi</a:t>
            </a:r>
            <a:br>
              <a:rPr lang="it-IT" sz="2400" dirty="0" smtClean="0"/>
            </a:br>
            <a:r>
              <a:rPr lang="it-IT" sz="2400" dirty="0"/>
              <a:t/>
            </a:r>
            <a:br>
              <a:rPr lang="it-IT" sz="2400" dirty="0"/>
            </a:br>
            <a:r>
              <a:rPr lang="it-IT" sz="2400" dirty="0" smtClean="0"/>
              <a:t>Seconda </a:t>
            </a:r>
            <a:r>
              <a:rPr lang="it-IT" sz="2400" dirty="0"/>
              <a:t>meta del secondo decennio</a:t>
            </a:r>
            <a:br>
              <a:rPr lang="it-IT" sz="2400" dirty="0"/>
            </a:br>
            <a:r>
              <a:rPr lang="it-IT" sz="2400" dirty="0"/>
              <a:t>del secolo XXI</a:t>
            </a:r>
          </a:p>
        </p:txBody>
      </p:sp>
      <p:pic>
        <p:nvPicPr>
          <p:cNvPr id="3" name="Bild 2" descr="panorama last DSC_046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1133552" y="1133553"/>
            <a:ext cx="6858000" cy="4590893"/>
          </a:xfrm>
          <a:prstGeom prst="rect">
            <a:avLst/>
          </a:prstGeom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5589240"/>
            <a:ext cx="7799908" cy="1111598"/>
          </a:xfrm>
        </p:spPr>
        <p:txBody>
          <a:bodyPr>
            <a:normAutofit/>
          </a:bodyPr>
          <a:lstStyle/>
          <a:p>
            <a:pPr algn="l"/>
            <a:r>
              <a:rPr lang="en-US" sz="2400" dirty="0" err="1" smtClean="0"/>
              <a:t>Nuovo</a:t>
            </a:r>
            <a:r>
              <a:rPr lang="en-US" sz="2400" dirty="0" smtClean="0"/>
              <a:t> </a:t>
            </a:r>
            <a:r>
              <a:rPr lang="en-US" sz="2400" dirty="0" err="1" smtClean="0"/>
              <a:t>cantiere</a:t>
            </a:r>
            <a:r>
              <a:rPr lang="en-US" sz="2400" dirty="0" smtClean="0"/>
              <a:t>, </a:t>
            </a:r>
            <a:r>
              <a:rPr lang="en-US" sz="2400" dirty="0" err="1" smtClean="0"/>
              <a:t>febbraio</a:t>
            </a:r>
            <a:r>
              <a:rPr lang="en-US" sz="2400" dirty="0" smtClean="0"/>
              <a:t> 2021  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-27384"/>
            <a:ext cx="9131300" cy="6112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7415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5517232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2400" dirty="0" err="1" smtClean="0"/>
              <a:t>Nuovo</a:t>
            </a:r>
            <a:r>
              <a:rPr lang="en-US" sz="2400" dirty="0" smtClean="0"/>
              <a:t> </a:t>
            </a:r>
            <a:r>
              <a:rPr lang="en-US" sz="2400" dirty="0" err="1" smtClean="0"/>
              <a:t>cantiere</a:t>
            </a:r>
            <a:r>
              <a:rPr lang="en-US" sz="2400" dirty="0" smtClean="0"/>
              <a:t>, </a:t>
            </a:r>
            <a:r>
              <a:rPr lang="en-US" sz="2400" dirty="0" err="1" smtClean="0"/>
              <a:t>febbraio</a:t>
            </a:r>
            <a:r>
              <a:rPr lang="en-US" sz="2400" dirty="0" smtClean="0"/>
              <a:t> 2021 </a:t>
            </a:r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71348" cy="6157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22033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941168"/>
            <a:ext cx="7560840" cy="1791072"/>
          </a:xfrm>
        </p:spPr>
        <p:txBody>
          <a:bodyPr>
            <a:noAutofit/>
          </a:bodyPr>
          <a:lstStyle/>
          <a:p>
            <a:pPr algn="l"/>
            <a:r>
              <a:rPr lang="en-US" sz="2400" dirty="0" smtClean="0"/>
              <a:t>Novartis Pavilion  </a:t>
            </a:r>
            <a:r>
              <a:rPr lang="en-US" sz="2400" i="1" dirty="0" smtClean="0"/>
              <a:t>Zero-energy </a:t>
            </a:r>
            <a:br>
              <a:rPr lang="en-US" sz="2400" i="1" dirty="0" smtClean="0"/>
            </a:br>
            <a:r>
              <a:rPr lang="en-US" sz="2400" dirty="0" smtClean="0"/>
              <a:t>Michele De </a:t>
            </a:r>
            <a:r>
              <a:rPr lang="en-US" sz="2400" dirty="0" err="1" smtClean="0"/>
              <a:t>Lucchi</a:t>
            </a:r>
            <a:r>
              <a:rPr lang="en-US" sz="2400" dirty="0" smtClean="0"/>
              <a:t>, </a:t>
            </a:r>
            <a:r>
              <a:rPr lang="en-US" sz="2400" dirty="0" err="1" smtClean="0"/>
              <a:t>architette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err="1" smtClean="0"/>
              <a:t>Foto</a:t>
            </a:r>
            <a:r>
              <a:rPr lang="en-US" sz="2400" dirty="0" smtClean="0"/>
              <a:t> del 28 </a:t>
            </a:r>
            <a:r>
              <a:rPr lang="en-US" sz="2400" dirty="0" err="1" smtClean="0"/>
              <a:t>giugno</a:t>
            </a:r>
            <a:r>
              <a:rPr lang="en-US" sz="2400" dirty="0" smtClean="0"/>
              <a:t> 2021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556" y="190426"/>
            <a:ext cx="8064896" cy="5398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1354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517232"/>
            <a:ext cx="8496944" cy="1215008"/>
          </a:xfrm>
        </p:spPr>
        <p:txBody>
          <a:bodyPr>
            <a:normAutofit/>
          </a:bodyPr>
          <a:lstStyle/>
          <a:p>
            <a:pPr algn="l"/>
            <a:r>
              <a:rPr lang="en-US" sz="2400" dirty="0" smtClean="0"/>
              <a:t>Novartis Pavilion Zero-energy</a:t>
            </a:r>
            <a:br>
              <a:rPr lang="en-US" sz="2400" dirty="0" smtClean="0"/>
            </a:br>
            <a:r>
              <a:rPr lang="en-US" sz="2400" dirty="0" smtClean="0"/>
              <a:t>Michele De </a:t>
            </a:r>
            <a:r>
              <a:rPr lang="en-US" sz="2400" dirty="0" err="1" smtClean="0"/>
              <a:t>Lucchi</a:t>
            </a:r>
            <a:r>
              <a:rPr lang="en-US" sz="2400" dirty="0" smtClean="0"/>
              <a:t>, </a:t>
            </a:r>
            <a:r>
              <a:rPr lang="en-US" sz="2400" dirty="0" err="1" smtClean="0"/>
              <a:t>architetto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err="1" smtClean="0"/>
              <a:t>Foto</a:t>
            </a:r>
            <a:r>
              <a:rPr lang="en-US" sz="2400" dirty="0" smtClean="0"/>
              <a:t> del 28 </a:t>
            </a:r>
            <a:r>
              <a:rPr lang="en-US" sz="2400" dirty="0" err="1" smtClean="0"/>
              <a:t>giunio</a:t>
            </a:r>
            <a:r>
              <a:rPr lang="en-US" sz="2400" dirty="0" smtClean="0"/>
              <a:t> 2021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80478"/>
            <a:ext cx="8121571" cy="5436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51567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72"/>
            <a:ext cx="5561556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67544" y="332656"/>
            <a:ext cx="4968552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it-IT" sz="2400" dirty="0" smtClean="0">
              <a:latin typeface="Baskerville" charset="0"/>
              <a:ea typeface="Baskerville" charset="0"/>
              <a:cs typeface="Baskerville" charset="0"/>
            </a:endParaRPr>
          </a:p>
          <a:p>
            <a:r>
              <a:rPr lang="it-IT" sz="2400" dirty="0" smtClean="0">
                <a:latin typeface="Baskerville" charset="0"/>
                <a:ea typeface="Baskerville" charset="0"/>
                <a:cs typeface="Baskerville" charset="0"/>
              </a:rPr>
              <a:t>Concludere ?</a:t>
            </a:r>
          </a:p>
          <a:p>
            <a:endParaRPr lang="it-IT" sz="2400" dirty="0" smtClean="0">
              <a:latin typeface="Baskerville" charset="0"/>
              <a:ea typeface="Baskerville" charset="0"/>
              <a:cs typeface="Baskerville" charset="0"/>
            </a:endParaRPr>
          </a:p>
          <a:p>
            <a:r>
              <a:rPr lang="it-IT" sz="2400" dirty="0" smtClean="0">
                <a:latin typeface="Baskerville" charset="0"/>
                <a:ea typeface="Baskerville" charset="0"/>
                <a:cs typeface="Baskerville" charset="0"/>
              </a:rPr>
              <a:t>Saltare di palo in frasca</a:t>
            </a:r>
          </a:p>
          <a:p>
            <a:r>
              <a:rPr lang="it-IT" sz="2400" dirty="0" smtClean="0">
                <a:latin typeface="Baskerville" charset="0"/>
                <a:ea typeface="Baskerville" charset="0"/>
                <a:cs typeface="Baskerville" charset="0"/>
              </a:rPr>
              <a:t>Digressioni, diversioni,</a:t>
            </a:r>
          </a:p>
          <a:p>
            <a:r>
              <a:rPr lang="it-IT" sz="2400" dirty="0" smtClean="0">
                <a:latin typeface="Baskerville" charset="0"/>
                <a:ea typeface="Baskerville" charset="0"/>
                <a:cs typeface="Baskerville" charset="0"/>
              </a:rPr>
              <a:t>Animali a</a:t>
            </a:r>
            <a:r>
              <a:rPr lang="it-IT" sz="2400" dirty="0">
                <a:latin typeface="Baskerville" charset="0"/>
                <a:ea typeface="Baskerville" charset="0"/>
                <a:cs typeface="Baskerville" charset="0"/>
              </a:rPr>
              <a:t> </a:t>
            </a:r>
            <a:r>
              <a:rPr lang="it-IT" sz="2400" dirty="0" smtClean="0">
                <a:latin typeface="Baskerville" charset="0"/>
                <a:ea typeface="Baskerville" charset="0"/>
                <a:cs typeface="Baskerville" charset="0"/>
              </a:rPr>
              <a:t>bizzeffe  </a:t>
            </a:r>
          </a:p>
          <a:p>
            <a:endParaRPr lang="it-IT" sz="2400" dirty="0" smtClean="0">
              <a:latin typeface="Baskerville" charset="0"/>
              <a:ea typeface="Baskerville" charset="0"/>
              <a:cs typeface="Baskerville" charset="0"/>
            </a:endParaRPr>
          </a:p>
          <a:p>
            <a:r>
              <a:rPr lang="it-IT" sz="2400" dirty="0" smtClean="0">
                <a:latin typeface="Baskerville" charset="0"/>
                <a:ea typeface="Baskerville" charset="0"/>
                <a:cs typeface="Baskerville" charset="0"/>
              </a:rPr>
              <a:t>Cos’è stata la mia </a:t>
            </a:r>
            <a:r>
              <a:rPr lang="it-IT" sz="2400" i="1" dirty="0" err="1" smtClean="0">
                <a:latin typeface="Baskerville" charset="0"/>
                <a:ea typeface="Baskerville" charset="0"/>
                <a:cs typeface="Baskerville" charset="0"/>
              </a:rPr>
              <a:t>parlotte</a:t>
            </a:r>
            <a:r>
              <a:rPr lang="it-IT" sz="2400" dirty="0" smtClean="0">
                <a:latin typeface="Baskerville" charset="0"/>
                <a:ea typeface="Baskerville" charset="0"/>
                <a:cs typeface="Baskerville" charset="0"/>
              </a:rPr>
              <a:t> ?</a:t>
            </a:r>
          </a:p>
          <a:p>
            <a:endParaRPr lang="it-IT" sz="2400" dirty="0">
              <a:latin typeface="Baskerville" charset="0"/>
              <a:ea typeface="Baskerville" charset="0"/>
              <a:cs typeface="Baskerville" charset="0"/>
            </a:endParaRPr>
          </a:p>
          <a:p>
            <a:r>
              <a:rPr lang="it-IT" sz="2400" dirty="0" smtClean="0">
                <a:latin typeface="Baskerville" charset="0"/>
                <a:ea typeface="Baskerville" charset="0"/>
                <a:cs typeface="Baskerville" charset="0"/>
              </a:rPr>
              <a:t>Magari un tentativo di dimostrare per l’assurdo ciò che non è l’architettura di Luigi </a:t>
            </a:r>
            <a:r>
              <a:rPr lang="it-IT" sz="2400" dirty="0" err="1" smtClean="0">
                <a:latin typeface="Baskerville" charset="0"/>
                <a:ea typeface="Baskerville" charset="0"/>
                <a:cs typeface="Baskerville" charset="0"/>
              </a:rPr>
              <a:t>Snozzi</a:t>
            </a:r>
            <a:r>
              <a:rPr lang="it-IT" sz="2400" dirty="0" smtClean="0">
                <a:latin typeface="Baskerville" charset="0"/>
                <a:ea typeface="Baskerville" charset="0"/>
                <a:cs typeface="Baskerville" charset="0"/>
              </a:rPr>
              <a:t> :</a:t>
            </a:r>
          </a:p>
          <a:p>
            <a:endParaRPr lang="it-IT" sz="2400" dirty="0">
              <a:latin typeface="Baskerville" charset="0"/>
              <a:ea typeface="Baskerville" charset="0"/>
              <a:cs typeface="Baskerville" charset="0"/>
            </a:endParaRPr>
          </a:p>
          <a:p>
            <a:endParaRPr lang="it-IT" sz="2400" dirty="0" smtClean="0">
              <a:latin typeface="Baskerville" charset="0"/>
              <a:ea typeface="Baskerville" charset="0"/>
              <a:cs typeface="Baskerville" charset="0"/>
            </a:endParaRPr>
          </a:p>
          <a:p>
            <a:endParaRPr lang="it-IT" sz="2400" dirty="0" smtClean="0">
              <a:latin typeface="Baskerville" charset="0"/>
              <a:ea typeface="Baskerville" charset="0"/>
              <a:cs typeface="Baskerville" charset="0"/>
            </a:endParaRPr>
          </a:p>
          <a:p>
            <a:endParaRPr lang="it-IT" sz="2400" dirty="0" smtClean="0">
              <a:latin typeface="Baskerville" charset="0"/>
              <a:ea typeface="Baskerville" charset="0"/>
              <a:cs typeface="Baskervill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26296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72"/>
            <a:ext cx="5561556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827584" y="332656"/>
            <a:ext cx="4150816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 smtClean="0">
                <a:latin typeface="Baskerville" charset="0"/>
                <a:ea typeface="Baskerville" charset="0"/>
                <a:cs typeface="Baskerville" charset="0"/>
              </a:rPr>
              <a:t>Siamo agli antipodi</a:t>
            </a:r>
          </a:p>
          <a:p>
            <a:endParaRPr lang="it-IT" sz="2400" dirty="0" smtClean="0">
              <a:latin typeface="Baskerville" charset="0"/>
              <a:ea typeface="Baskerville" charset="0"/>
              <a:cs typeface="Baskerville" charset="0"/>
            </a:endParaRPr>
          </a:p>
          <a:p>
            <a:r>
              <a:rPr lang="it-IT" sz="2400" dirty="0" smtClean="0">
                <a:latin typeface="Baskerville" charset="0"/>
                <a:ea typeface="Baskerville" charset="0"/>
                <a:cs typeface="Baskerville" charset="0"/>
              </a:rPr>
              <a:t>Dell’esaltazione , del </a:t>
            </a:r>
            <a:r>
              <a:rPr lang="it-IT" sz="2400" dirty="0">
                <a:latin typeface="Baskerville" charset="0"/>
                <a:ea typeface="Baskerville" charset="0"/>
                <a:cs typeface="Baskerville" charset="0"/>
              </a:rPr>
              <a:t>fenomeno di </a:t>
            </a:r>
            <a:r>
              <a:rPr lang="it-IT" sz="2400" i="1" dirty="0" err="1">
                <a:latin typeface="Baskerville" charset="0"/>
                <a:ea typeface="Baskerville" charset="0"/>
                <a:cs typeface="Baskerville" charset="0"/>
              </a:rPr>
              <a:t>surenchère</a:t>
            </a:r>
            <a:r>
              <a:rPr lang="it-IT" sz="2400" dirty="0">
                <a:latin typeface="Baskerville" charset="0"/>
                <a:ea typeface="Baskerville" charset="0"/>
                <a:cs typeface="Baskerville" charset="0"/>
              </a:rPr>
              <a:t>, di </a:t>
            </a:r>
            <a:r>
              <a:rPr lang="it-IT" sz="2400" i="1" dirty="0" err="1">
                <a:latin typeface="Baskerville" charset="0"/>
                <a:ea typeface="Baskerville" charset="0"/>
                <a:cs typeface="Baskerville" charset="0"/>
              </a:rPr>
              <a:t>overbid</a:t>
            </a:r>
            <a:r>
              <a:rPr lang="it-IT" sz="2400" i="1" dirty="0">
                <a:latin typeface="Baskerville" charset="0"/>
                <a:ea typeface="Baskerville" charset="0"/>
                <a:cs typeface="Baskerville" charset="0"/>
              </a:rPr>
              <a:t> </a:t>
            </a:r>
            <a:r>
              <a:rPr lang="it-IT" sz="2400" dirty="0">
                <a:latin typeface="Baskerville" charset="0"/>
                <a:ea typeface="Baskerville" charset="0"/>
                <a:cs typeface="Baskerville" charset="0"/>
              </a:rPr>
              <a:t>della rappresentazione pittoresca del progetto</a:t>
            </a:r>
          </a:p>
          <a:p>
            <a:endParaRPr lang="it-IT" sz="2400" dirty="0" smtClean="0">
              <a:latin typeface="Baskerville" charset="0"/>
              <a:ea typeface="Baskerville" charset="0"/>
              <a:cs typeface="Baskerville" charset="0"/>
            </a:endParaRPr>
          </a:p>
          <a:p>
            <a:r>
              <a:rPr lang="it-IT" sz="2400" dirty="0" smtClean="0">
                <a:latin typeface="Baskerville" charset="0"/>
                <a:ea typeface="Baskerville" charset="0"/>
                <a:cs typeface="Baskerville" charset="0"/>
              </a:rPr>
              <a:t>Dell’esibizionismo temporaneo e della</a:t>
            </a:r>
            <a:r>
              <a:rPr lang="it-IT" sz="2400" dirty="0">
                <a:latin typeface="Baskerville" charset="0"/>
                <a:ea typeface="Baskerville" charset="0"/>
                <a:cs typeface="Baskerville" charset="0"/>
              </a:rPr>
              <a:t> </a:t>
            </a:r>
            <a:r>
              <a:rPr lang="it-IT" sz="2400" dirty="0" smtClean="0">
                <a:latin typeface="Baskerville" charset="0"/>
                <a:ea typeface="Baskerville" charset="0"/>
                <a:cs typeface="Baskerville" charset="0"/>
              </a:rPr>
              <a:t>creazione dell’ </a:t>
            </a:r>
            <a:r>
              <a:rPr lang="it-IT" sz="2400" i="1" dirty="0" err="1" smtClean="0">
                <a:latin typeface="Baskerville" charset="0"/>
                <a:ea typeface="Baskerville" charset="0"/>
                <a:cs typeface="Baskerville" charset="0"/>
              </a:rPr>
              <a:t>event</a:t>
            </a:r>
            <a:endParaRPr lang="it-IT" sz="2400" i="1" dirty="0" smtClean="0">
              <a:latin typeface="Baskerville" charset="0"/>
              <a:ea typeface="Baskerville" charset="0"/>
              <a:cs typeface="Baskerville" charset="0"/>
            </a:endParaRPr>
          </a:p>
          <a:p>
            <a:endParaRPr lang="it-IT" sz="2400" dirty="0" smtClean="0">
              <a:latin typeface="Baskerville" charset="0"/>
              <a:ea typeface="Baskerville" charset="0"/>
              <a:cs typeface="Baskerville" charset="0"/>
            </a:endParaRPr>
          </a:p>
          <a:p>
            <a:r>
              <a:rPr lang="it-IT" sz="2400" dirty="0">
                <a:latin typeface="Baskerville" charset="0"/>
                <a:ea typeface="Baskerville" charset="0"/>
                <a:cs typeface="Baskerville" charset="0"/>
              </a:rPr>
              <a:t>d</a:t>
            </a:r>
            <a:r>
              <a:rPr lang="it-IT" sz="2400" dirty="0" smtClean="0">
                <a:latin typeface="Baskerville" charset="0"/>
                <a:ea typeface="Baskerville" charset="0"/>
                <a:cs typeface="Baskerville" charset="0"/>
              </a:rPr>
              <a:t>el collezionare come  </a:t>
            </a:r>
          </a:p>
          <a:p>
            <a:r>
              <a:rPr lang="it-IT" sz="2400" dirty="0">
                <a:latin typeface="Baskerville" charset="0"/>
                <a:ea typeface="Baskerville" charset="0"/>
                <a:cs typeface="Baskerville" charset="0"/>
              </a:rPr>
              <a:t>m</a:t>
            </a:r>
            <a:r>
              <a:rPr lang="it-IT" sz="2400" dirty="0" smtClean="0">
                <a:latin typeface="Baskerville" charset="0"/>
                <a:ea typeface="Baskerville" charset="0"/>
                <a:cs typeface="Baskerville" charset="0"/>
              </a:rPr>
              <a:t>odo d’essere al mondo </a:t>
            </a:r>
            <a:endParaRPr lang="it-IT" sz="2400" dirty="0">
              <a:latin typeface="Baskerville" charset="0"/>
              <a:ea typeface="Baskerville" charset="0"/>
              <a:cs typeface="Baskerville" charset="0"/>
            </a:endParaRPr>
          </a:p>
          <a:p>
            <a:endParaRPr lang="it-IT" sz="2400" dirty="0" smtClean="0">
              <a:latin typeface="Baskerville" charset="0"/>
              <a:ea typeface="Baskerville" charset="0"/>
              <a:cs typeface="Baskerville" charset="0"/>
            </a:endParaRPr>
          </a:p>
          <a:p>
            <a:r>
              <a:rPr lang="it-IT" sz="2400" dirty="0" smtClean="0">
                <a:latin typeface="Baskerville" charset="0"/>
                <a:ea typeface="Baskerville" charset="0"/>
                <a:cs typeface="Baskerville" charset="0"/>
              </a:rPr>
              <a:t>Tuttavia devo mettere in dubbio</a:t>
            </a:r>
          </a:p>
          <a:p>
            <a:r>
              <a:rPr lang="it-IT" sz="2400" dirty="0">
                <a:latin typeface="Baskerville" charset="0"/>
                <a:ea typeface="Baskerville" charset="0"/>
                <a:cs typeface="Baskerville" charset="0"/>
              </a:rPr>
              <a:t>i</a:t>
            </a:r>
            <a:r>
              <a:rPr lang="it-IT" sz="2400" dirty="0" smtClean="0">
                <a:latin typeface="Baskerville" charset="0"/>
                <a:ea typeface="Baskerville" charset="0"/>
                <a:cs typeface="Baskerville" charset="0"/>
              </a:rPr>
              <a:t>l mio amore per le metafore e la metafora zoologica </a:t>
            </a:r>
          </a:p>
        </p:txBody>
      </p:sp>
    </p:spTree>
    <p:extLst>
      <p:ext uri="{BB962C8B-B14F-4D97-AF65-F5344CB8AC3E}">
        <p14:creationId xmlns:p14="http://schemas.microsoft.com/office/powerpoint/2010/main" val="104168904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72"/>
            <a:ext cx="5561556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827584" y="764704"/>
            <a:ext cx="396044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it-IT" sz="2400" dirty="0" smtClean="0">
              <a:latin typeface="Baskerville" charset="0"/>
              <a:ea typeface="Baskerville" charset="0"/>
              <a:cs typeface="Baskerville" charset="0"/>
            </a:endParaRPr>
          </a:p>
          <a:p>
            <a:r>
              <a:rPr lang="it-IT" sz="2400" dirty="0" smtClean="0">
                <a:latin typeface="Baskerville" charset="0"/>
                <a:ea typeface="Baskerville" charset="0"/>
                <a:cs typeface="Baskerville" charset="0"/>
              </a:rPr>
              <a:t>Qual è la lezione regalata dall’architettura di Luigi </a:t>
            </a:r>
            <a:r>
              <a:rPr lang="it-IT" sz="2400" dirty="0" err="1" smtClean="0">
                <a:latin typeface="Baskerville" charset="0"/>
                <a:ea typeface="Baskerville" charset="0"/>
                <a:cs typeface="Baskerville" charset="0"/>
              </a:rPr>
              <a:t>Snozzi</a:t>
            </a:r>
            <a:r>
              <a:rPr lang="it-IT" sz="2400" dirty="0" smtClean="0">
                <a:latin typeface="Baskerville" charset="0"/>
                <a:ea typeface="Baskerville" charset="0"/>
                <a:cs typeface="Baskerville" charset="0"/>
              </a:rPr>
              <a:t>  ?</a:t>
            </a:r>
          </a:p>
          <a:p>
            <a:r>
              <a:rPr lang="it-IT" sz="2400" dirty="0" smtClean="0">
                <a:latin typeface="Baskerville" charset="0"/>
                <a:ea typeface="Baskerville" charset="0"/>
                <a:cs typeface="Baskerville" charset="0"/>
              </a:rPr>
              <a:t> </a:t>
            </a:r>
            <a:endParaRPr lang="it-IT" sz="2400" dirty="0">
              <a:latin typeface="Baskerville" charset="0"/>
              <a:ea typeface="Baskerville" charset="0"/>
              <a:cs typeface="Baskerville" charset="0"/>
            </a:endParaRPr>
          </a:p>
          <a:p>
            <a:r>
              <a:rPr lang="it-IT" sz="2400" dirty="0" smtClean="0">
                <a:latin typeface="Baskerville" charset="0"/>
                <a:ea typeface="Baskerville" charset="0"/>
                <a:cs typeface="Baskerville" charset="0"/>
              </a:rPr>
              <a:t>Qual è l’importanza storica della sua architettura ?</a:t>
            </a:r>
          </a:p>
          <a:p>
            <a:endParaRPr lang="it-IT" sz="2400" dirty="0" smtClean="0">
              <a:latin typeface="Baskerville" charset="0"/>
              <a:ea typeface="Baskerville" charset="0"/>
              <a:cs typeface="Baskerville" charset="0"/>
            </a:endParaRPr>
          </a:p>
          <a:p>
            <a:r>
              <a:rPr lang="it-IT" sz="2400" dirty="0" smtClean="0">
                <a:latin typeface="Baskerville" charset="0"/>
                <a:ea typeface="Baskerville" charset="0"/>
                <a:cs typeface="Baskerville" charset="0"/>
              </a:rPr>
              <a:t>Queste domande saranno al centro delle </a:t>
            </a:r>
            <a:r>
              <a:rPr lang="it-IT" sz="2400" i="1" dirty="0" err="1" smtClean="0">
                <a:latin typeface="Baskerville" charset="0"/>
                <a:ea typeface="Baskerville" charset="0"/>
                <a:cs typeface="Baskerville" charset="0"/>
              </a:rPr>
              <a:t>causeries</a:t>
            </a:r>
            <a:r>
              <a:rPr lang="it-IT" sz="2400" i="1" dirty="0" smtClean="0">
                <a:latin typeface="Baskerville" charset="0"/>
                <a:ea typeface="Baskerville" charset="0"/>
                <a:cs typeface="Baskerville" charset="0"/>
              </a:rPr>
              <a:t> </a:t>
            </a:r>
            <a:r>
              <a:rPr lang="it-IT" sz="2400" dirty="0" smtClean="0">
                <a:latin typeface="Baskerville" charset="0"/>
                <a:ea typeface="Baskerville" charset="0"/>
                <a:cs typeface="Baskerville" charset="0"/>
              </a:rPr>
              <a:t>dei miei</a:t>
            </a:r>
          </a:p>
          <a:p>
            <a:r>
              <a:rPr lang="it-IT" sz="2400" dirty="0" smtClean="0">
                <a:latin typeface="Baskerville" charset="0"/>
                <a:ea typeface="Baskerville" charset="0"/>
                <a:cs typeface="Baskerville" charset="0"/>
              </a:rPr>
              <a:t>amici</a:t>
            </a:r>
          </a:p>
          <a:p>
            <a:endParaRPr lang="it-IT" sz="2400" dirty="0">
              <a:latin typeface="Baskerville" charset="0"/>
              <a:ea typeface="Baskerville" charset="0"/>
              <a:cs typeface="Baskervill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65736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512" y="6165304"/>
            <a:ext cx="8496944" cy="504056"/>
          </a:xfrm>
        </p:spPr>
        <p:txBody>
          <a:bodyPr>
            <a:noAutofit/>
          </a:bodyPr>
          <a:lstStyle/>
          <a:p>
            <a:pPr algn="l"/>
            <a:r>
              <a:rPr lang="it-IT" sz="2400" dirty="0" err="1" smtClean="0"/>
              <a:t>Why</a:t>
            </a:r>
            <a:r>
              <a:rPr lang="it-IT" sz="2400" dirty="0" smtClean="0"/>
              <a:t> Look </a:t>
            </a:r>
            <a:r>
              <a:rPr lang="it-IT" sz="2400" dirty="0" err="1" smtClean="0"/>
              <a:t>at</a:t>
            </a:r>
            <a:r>
              <a:rPr lang="it-IT" sz="2400" dirty="0" smtClean="0"/>
              <a:t> Animals ?    Foto del 27 febbraio 2017 </a:t>
            </a:r>
            <a:endParaRPr lang="it-IT" sz="2400" dirty="0"/>
          </a:p>
        </p:txBody>
      </p:sp>
      <p:pic>
        <p:nvPicPr>
          <p:cNvPr id="3" name="Bild 2" descr="Zèbre DSC_00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4000" cy="612119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2855</TotalTime>
  <Words>607</Words>
  <Application>Microsoft Macintosh PowerPoint</Application>
  <PresentationFormat>On-screen Show (4:3)</PresentationFormat>
  <Paragraphs>178</Paragraphs>
  <Slides>72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72</vt:i4>
      </vt:variant>
    </vt:vector>
  </HeadingPairs>
  <TitlesOfParts>
    <vt:vector size="79" baseType="lpstr">
      <vt:lpstr>Baskerville</vt:lpstr>
      <vt:lpstr>Calibri</vt:lpstr>
      <vt:lpstr>ＭＳ Ｐゴシック</vt:lpstr>
      <vt:lpstr>Times New Roman</vt:lpstr>
      <vt:lpstr>ヒラギノ明朝 ProN W3</vt:lpstr>
      <vt:lpstr>Arial</vt:lpstr>
      <vt:lpstr>Office-Design</vt:lpstr>
      <vt:lpstr>PowerPoint Presentation</vt:lpstr>
      <vt:lpstr>Dappertutto animali scompaiono. Nei giardini zoologici loro costituiscono il monumento vivente della loro scomparsa.   John Berger, Why Look at Animals ? Penguin Books, 2009 </vt:lpstr>
      <vt:lpstr>Di palo in frasca: Architettura &amp; giardino zoologico   Ipotesi recenti per Luigi Snozzi   Monte Carasso Luglio 2021    Jacques Gubler Ricardo Simian</vt:lpstr>
      <vt:lpstr>Hans-Georg Gadamer      «Ciò che ci viene incontro nell'esperienza del bello e nella comprensione del senso del dato storico trasmesso ha davvero qualcosa della verità del gioco.»   Verità e metodo, trad. di G.Vattimo, Milano, Bompiani 1983, p. 558    Copito de Neve fotografato in aprile 1967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Marcel Jacno delineavit </vt:lpstr>
      <vt:lpstr>La voiture de l’architecte :  de la mazda de 1992 à la BMW 850 V12 de 1993 </vt:lpstr>
      <vt:lpstr>Via Aerodromo 2, Ascona, agosto 1998 </vt:lpstr>
      <vt:lpstr>PowerPoint Presentation</vt:lpstr>
      <vt:lpstr>  Die Dokumenta  Primavera 2010 Mostra al castello di Neuhardenberg  Colletivo Inkognito, Gesellschaft für faustdicke Überraschungen, Berlino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Venezia, Biennale di architettura, 1980 La presenza del passato  Alzati della Strada Novissima nelle Corderie dell’Arsenale Ricostituzione parziale  </vt:lpstr>
      <vt:lpstr>Venezia, Biennale di architettura, 1980 Dettaglio di tre padiglioni, Ungers, VSC, autore da scoprire ...  Effetto di Collage</vt:lpstr>
      <vt:lpstr>Venezia, Biennale di architettura, 1980 Dettaglio di tre padiglioni, Isozaki, Gordon Smith, VSB  Effetto di Collage</vt:lpstr>
      <vt:lpstr>Venezia, Biennale di architettura,  1980  Padiglione di Hans Hollein </vt:lpstr>
      <vt:lpstr>Collezione del 1984-85, ormai vintage</vt:lpstr>
      <vt:lpstr>Ernst Thomke, manager fac totum Elmar Mock, ing. con Jacques Müller, ing. Marlyse Schmid &amp; Bernard Müller, design</vt:lpstr>
      <vt:lpstr>La Collezione Barilla  Campione comperato  nel 2017</vt:lpstr>
      <vt:lpstr>La Collezione Barilla,  campione pescato su google nel 2018</vt:lpstr>
      <vt:lpstr>Collezione di 23 Grands  Crus   Nespresso primavera 2017</vt:lpstr>
      <vt:lpstr>La collezione design esclusiva di Ricola, 2016  </vt:lpstr>
      <vt:lpstr>Campionario  tutti frutti, 2016 </vt:lpstr>
      <vt:lpstr>Marca  Le Chocolatier Suisse depuis 1933  Prodotto dal 2010  dalla COOP  Basilea   prodotto comperato nel 2017 </vt:lpstr>
      <vt:lpstr>Marca Le Chocolatier Suisse depuis 1933 Prodotto dal 2010 dalla COOP Basilea Prodotto comperato nel 2017</vt:lpstr>
      <vt:lpstr>PowerPoint Presentation</vt:lpstr>
      <vt:lpstr>Jean-Louis Cohen autore dell’ipotesi della città postmoderna come giardino zoologico     Ritratto fotografico di Gitty Darugar, 2009</vt:lpstr>
      <vt:lpstr>Doppia pagina del Beatus (manoscritto) di Gerona ENDE, PINTRIX ET DEI ADIUTRIX, 975 circa  Tesoro del duomo di Gerona       © Lessing Archive </vt:lpstr>
      <vt:lpstr>Edizioni  dell’Associazione Svizzera dei  Ciechi (SBV)  2016  Grafica &amp; © Hallwag &amp; Kümmerli+Frei</vt:lpstr>
      <vt:lpstr>k</vt:lpstr>
      <vt:lpstr>Miniature delle sedie classiche del design moderno Catalogo 2018    © Vitra Museum, Weil am Rhein</vt:lpstr>
      <vt:lpstr>Vitra-Campus , da Google nel 2014  </vt:lpstr>
      <vt:lpstr>Vitra-Campus, prospettiva  da Vitra.com  </vt:lpstr>
      <vt:lpstr>HdM, Basilea, 2015-16,  Schaudepot, Fotografia di Julien Lanoo, 2016  </vt:lpstr>
      <vt:lpstr>Ibidem, foto di Julien Lanoo, 2016 </vt:lpstr>
      <vt:lpstr>Vitraschaudepotexhibition, da Google nel 2017</vt:lpstr>
      <vt:lpstr>Charles &amp; Ray Eames Elephant 1945</vt:lpstr>
      <vt:lpstr>Vitra-Campus Homo sapiens sapiens in fieri  luglio 2018 </vt:lpstr>
      <vt:lpstr>Vitra-campus  La mandria degli elefanti   luglio 2018  Modello Charles &amp; Ray Eames</vt:lpstr>
      <vt:lpstr>Vitra-Campus in luglio 2018 </vt:lpstr>
      <vt:lpstr> Padiglione  dello zoo di BS detto Casa degli antilopi  Fritz Stehlin, architetto, 1909    27 febbraio 2017 </vt:lpstr>
      <vt:lpstr>La giraffa siziana  Vitra Campus  Luglio 2018 </vt:lpstr>
      <vt:lpstr>27 febbraio 2017  La domanda   teorica della giraffa, animale dialettico  </vt:lpstr>
      <vt:lpstr>PowerPoint Presentation</vt:lpstr>
      <vt:lpstr>Vittorio Magnago Lampugnani  Schizzo per il masterplan di  Novartis  Febbraio 2001</vt:lpstr>
      <vt:lpstr> Sandoz  SA Plan de situation 1940</vt:lpstr>
      <vt:lpstr>Vittorio Magnago Lampugnani  Masterplan di  Novartis  Maggio 2002 </vt:lpstr>
      <vt:lpstr>Vittorio Magnago Lampugnani La rue de Rivoli del Novartis Campus, prospettiva virtuale, 2002 </vt:lpstr>
      <vt:lpstr>  La strada novissima del  Novartis Campus  Seconda meta del secondo decennio del secolo XXI</vt:lpstr>
      <vt:lpstr>  Collezione Novartis with  R. Diener, P. Märkli , SANAA, Marco Serra, A. Krischanitz, V. Magnago Lampugnani, R. Moneo, F.O. Gehri, Tadao Ando, Fumihiko Maki, D. Chipperfield, Yoshio Taniguchi, E. Souto de Moura, Alvaro Siza  Guess where they are …</vt:lpstr>
      <vt:lpstr>Demolizione dei silos &amp; del granaio della COOP in 23 settembre 2010</vt:lpstr>
      <vt:lpstr>La forza meccanica mostruosa del cantiere, settembre 2010</vt:lpstr>
      <vt:lpstr>La giraffa in azione, settembre 2010  </vt:lpstr>
      <vt:lpstr>27 febbraio 2017  La domanda   teorica della giraffa, animale dialettico  </vt:lpstr>
      <vt:lpstr>Zoccolo monumentale, copertura del parcheggio effetto autunnale </vt:lpstr>
      <vt:lpstr>Meta della seconda meta del primo decennio del secolo XX + I</vt:lpstr>
      <vt:lpstr>Il campus oggi  Seconda meta del secondo decennio del secolo XXI</vt:lpstr>
      <vt:lpstr>Nuovo cantiere, febbraio 2021  </vt:lpstr>
      <vt:lpstr>Nuovo cantiere, febbraio 2021 </vt:lpstr>
      <vt:lpstr>Novartis Pavilion  Zero-energy  Michele De Lucchi, architette Foto del 28 giugno 2021 </vt:lpstr>
      <vt:lpstr>Novartis Pavilion Zero-energy Michele De Lucchi, architetto Foto del 28 giunio 2021 </vt:lpstr>
      <vt:lpstr>PowerPoint Presentation</vt:lpstr>
      <vt:lpstr>PowerPoint Presentation</vt:lpstr>
      <vt:lpstr>PowerPoint Presentation</vt:lpstr>
      <vt:lpstr>Why Look at Animals ?    Foto del 27 febbraio 2017 </vt:lpstr>
    </vt:vector>
  </TitlesOfParts>
  <Company/>
  <LinksUpToDate>false</LinksUpToDate>
  <SharedDoc>false</SharedDoc>
  <HyperlinksChanged>false</HyperlinksChanged>
  <AppVersion>15.0030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Jaques Gubler</dc:creator>
  <cp:lastModifiedBy>jacques.gubler@gmail.com</cp:lastModifiedBy>
  <cp:revision>1345</cp:revision>
  <cp:lastPrinted>2015-09-02T13:34:41Z</cp:lastPrinted>
  <dcterms:created xsi:type="dcterms:W3CDTF">2016-07-14T21:54:09Z</dcterms:created>
  <dcterms:modified xsi:type="dcterms:W3CDTF">2021-07-30T13:36:53Z</dcterms:modified>
</cp:coreProperties>
</file>